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7" r:id="rId62"/>
    <p:sldId id="326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25" r:id="rId12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Receiver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25" y="3716422"/>
            <a:ext cx="5617045" cy="565745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64904"/>
            <a:ext cx="7176247" cy="1007503"/>
          </a:xfrm>
          <a:prstGeom prst="rect">
            <a:avLst/>
          </a:prstGeom>
        </p:spPr>
      </p:pic>
      <p:pic>
        <p:nvPicPr>
          <p:cNvPr id="12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652527"/>
            <a:ext cx="5596983" cy="648072"/>
          </a:xfrm>
          <a:prstGeom prst="rect">
            <a:avLst/>
          </a:prstGeom>
        </p:spPr>
      </p:pic>
      <p:pic>
        <p:nvPicPr>
          <p:cNvPr id="14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9" y="5660639"/>
            <a:ext cx="306633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6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23528" y="2204864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garantizar que el diseño es flexible y que se adapta a varios tamaños de pantalla, debes utilizar los valores "</a:t>
            </a:r>
            <a:r>
              <a:rPr lang="es-ES_tradnl" dirty="0" err="1"/>
              <a:t>wrap_content</a:t>
            </a:r>
            <a:r>
              <a:rPr lang="es-ES_tradnl" dirty="0"/>
              <a:t>" y "</a:t>
            </a:r>
            <a:r>
              <a:rPr lang="es-ES_tradnl" dirty="0" err="1"/>
              <a:t>match_parent</a:t>
            </a:r>
            <a:r>
              <a:rPr lang="es-ES_tradnl" dirty="0"/>
              <a:t>" para la altura y el ancho de algunos componentes de la vista.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95536" y="3284984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Al utilizar los valores de tamaño "</a:t>
            </a:r>
            <a:r>
              <a:rPr lang="es-ES_tradnl" dirty="0" err="1"/>
              <a:t>wrap_content</a:t>
            </a:r>
            <a:r>
              <a:rPr lang="es-ES_tradnl" dirty="0"/>
              <a:t>" y "</a:t>
            </a:r>
            <a:r>
              <a:rPr lang="es-ES_tradnl" dirty="0" err="1"/>
              <a:t>match_parent</a:t>
            </a:r>
            <a:r>
              <a:rPr lang="es-ES_tradnl" dirty="0"/>
              <a:t>" en lugar de los tamaños predefinidos, las vistas pueden utilizar únicamente el espacio requerido para esa vista o ampliarse hasta rellenar el espacio disponible respectivamente.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624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pic>
        <p:nvPicPr>
          <p:cNvPr id="4" name="Imagen 3" descr="Captura de pantalla 2013-06-05 a la(s) 09.32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58" y="0"/>
            <a:ext cx="6413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1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8"/>
            <a:ext cx="6413594" cy="350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5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23528" y="1988840"/>
            <a:ext cx="5112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orientar </a:t>
            </a:r>
            <a:r>
              <a:rPr lang="es-ES_tradnl" dirty="0"/>
              <a:t>las vistas secundarias de una forma que no sea una línea recta</a:t>
            </a:r>
            <a:r>
              <a:rPr lang="es-ES_tradnl" dirty="0" smtClean="0"/>
              <a:t>, la </a:t>
            </a:r>
            <a:r>
              <a:rPr lang="es-ES_tradnl" dirty="0"/>
              <a:t>mejor solución es utilizar </a:t>
            </a:r>
            <a:r>
              <a:rPr lang="es-ES_tradnl" dirty="0" err="1" smtClean="0"/>
              <a:t>RelativeLayout</a:t>
            </a:r>
            <a:r>
              <a:rPr lang="es-ES_tradnl" dirty="0" smtClean="0"/>
              <a:t> que </a:t>
            </a:r>
            <a:r>
              <a:rPr lang="es-ES_tradnl" dirty="0"/>
              <a:t>permite especificar el diseño según las relaciones espaciales entre los componentes.</a:t>
            </a:r>
            <a:endParaRPr lang="es-ES" dirty="0"/>
          </a:p>
        </p:txBody>
      </p:sp>
      <p:pic>
        <p:nvPicPr>
          <p:cNvPr id="5" name="Imagen 4" descr="Captura de pantalla 2013-06-05 a la(s) 09.35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80382"/>
            <a:ext cx="3536382" cy="5833602"/>
          </a:xfrm>
          <a:prstGeom prst="rect">
            <a:avLst/>
          </a:prstGeom>
        </p:spPr>
      </p:pic>
      <p:pic>
        <p:nvPicPr>
          <p:cNvPr id="6" name="Imagen 5" descr="Captura de pantalla 2013-06-05 a la(s) 09.36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789040"/>
            <a:ext cx="2218197" cy="29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 descr="Captura de pantalla 2013-06-05 a la(s) 09.37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1278"/>
            <a:ext cx="7236296" cy="45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23528" y="1988840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una mejor UX debemos disponer de varios </a:t>
            </a:r>
            <a:r>
              <a:rPr lang="es-ES_tradnl" dirty="0"/>
              <a:t>diseños alternativos para diferentes configuraciones de pantalla</a:t>
            </a:r>
            <a:endParaRPr lang="es-ES" dirty="0"/>
          </a:p>
        </p:txBody>
      </p:sp>
      <p:pic>
        <p:nvPicPr>
          <p:cNvPr id="5" name="Imagen 4" descr="Captura de pantalla 2013-06-05 a la(s) 09.39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52936"/>
            <a:ext cx="8483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6582920" cy="33909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23528" y="1916832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</a:t>
            </a:r>
            <a:r>
              <a:rPr lang="es-ES_tradnl" dirty="0" err="1" smtClean="0"/>
              <a:t>tablets</a:t>
            </a:r>
            <a:r>
              <a:rPr lang="es-ES_tradnl" dirty="0" smtClean="0"/>
              <a:t> </a:t>
            </a:r>
            <a:r>
              <a:rPr lang="es-ES_tradnl" dirty="0"/>
              <a:t>y las televisiones son lo suficientemente grandes como para que los dos paneles aparezcan simultáneamente en la pantalla</a:t>
            </a:r>
            <a:r>
              <a:rPr lang="es-ES_tradnl" dirty="0" smtClean="0"/>
              <a:t>, pero </a:t>
            </a:r>
            <a:r>
              <a:rPr lang="es-ES_tradnl" dirty="0"/>
              <a:t>las pantallas de los teléfonos tienen que mostrarlos por separado.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110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251520" y="2060848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calificador de ancho mínimo </a:t>
            </a:r>
            <a:r>
              <a:rPr lang="es-ES_tradnl" dirty="0"/>
              <a:t>permite mostrar contenido en pantallas que tengan un ancho mínimo determinado en píxeles independientes de la densidad. </a:t>
            </a:r>
            <a:endParaRPr lang="es-ES_tradnl" dirty="0" smtClean="0"/>
          </a:p>
        </p:txBody>
      </p:sp>
      <p:pic>
        <p:nvPicPr>
          <p:cNvPr id="6" name="Imagen 5" descr="Captura de pantalla 2013-06-05 a la(s) 09.4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8610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136904" cy="41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79512" y="2060848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calificador de ancho mínimo solo está disponible en </a:t>
            </a:r>
            <a:r>
              <a:rPr lang="es-ES_tradnl" dirty="0" err="1"/>
              <a:t>Android</a:t>
            </a:r>
            <a:r>
              <a:rPr lang="es-ES_tradnl" dirty="0"/>
              <a:t> 3.2 o superior.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que </a:t>
            </a:r>
            <a:r>
              <a:rPr lang="es-ES_tradnl" dirty="0"/>
              <a:t>seguir utilizando los contenedores de tamaño abstractos (pequeño, normal, grande y </a:t>
            </a:r>
            <a:r>
              <a:rPr lang="es-ES_tradnl" dirty="0" err="1"/>
              <a:t>extragrande</a:t>
            </a:r>
            <a:r>
              <a:rPr lang="es-ES_tradnl" dirty="0"/>
              <a:t>) para </a:t>
            </a:r>
            <a:r>
              <a:rPr lang="es-ES_tradnl" dirty="0" smtClean="0"/>
              <a:t>ser compatibles </a:t>
            </a:r>
            <a:r>
              <a:rPr lang="es-ES_tradnl" dirty="0"/>
              <a:t>con versiones anteriores.</a:t>
            </a:r>
            <a:endParaRPr lang="es-ES" dirty="0"/>
          </a:p>
        </p:txBody>
      </p:sp>
      <p:pic>
        <p:nvPicPr>
          <p:cNvPr id="4" name="Imagen 3" descr="Captura de pantalla 2013-06-05 a la(s) 10.0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49080"/>
            <a:ext cx="44450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</a:t>
            </a:r>
          </a:p>
        </p:txBody>
      </p:sp>
      <p:pic>
        <p:nvPicPr>
          <p:cNvPr id="13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7429345" cy="15121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9" y="4365104"/>
            <a:ext cx="735510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5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5" name="Imagen 4" descr="Captura de pantalla 2013-06-05 a la(s) 10.0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24944"/>
            <a:ext cx="7245445" cy="324036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1520" y="2132856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evitar la duplicación del mismo archivo </a:t>
            </a:r>
            <a:r>
              <a:rPr lang="es-ES_tradnl" dirty="0" smtClean="0"/>
              <a:t>utilizamos archivos </a:t>
            </a:r>
            <a:r>
              <a:rPr lang="es-ES_tradnl" dirty="0"/>
              <a:t>alias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525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520" y="2132856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Ejemplo:</a:t>
            </a:r>
            <a:endParaRPr lang="es-ES" dirty="0"/>
          </a:p>
        </p:txBody>
      </p:sp>
      <p:pic>
        <p:nvPicPr>
          <p:cNvPr id="3" name="Imagen 2" descr="Captura de pantalla 2013-06-05 a la(s) 10.0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803731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735381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1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4624"/>
            <a:ext cx="4642867" cy="6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5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86087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2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860876" cy="43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8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860876" cy="19372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70" y="4365104"/>
            <a:ext cx="6917072" cy="19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25" y="2132856"/>
            <a:ext cx="6976729" cy="19372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97" y="4365104"/>
            <a:ext cx="6896218" cy="19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1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27248"/>
            <a:ext cx="6976729" cy="15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3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 descr="Captura de pantalla 2013-06-05 a la(s) 10.2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8051800" cy="21082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5576" y="234888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determinar </a:t>
            </a:r>
            <a:r>
              <a:rPr lang="es-ES_tradnl" dirty="0"/>
              <a:t>el diseño que el usuario puede ver en </a:t>
            </a:r>
            <a:r>
              <a:rPr lang="es-ES_tradnl" dirty="0" smtClean="0"/>
              <a:t>cada momento, para adaptar la lógica de la actividad a dicho diseño.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1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08920"/>
            <a:ext cx="6456400" cy="1160015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9" y="4653136"/>
            <a:ext cx="7128789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2936"/>
            <a:ext cx="7056784" cy="375335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5576" y="198884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Responderemos a los eventos de la aplicación en </a:t>
            </a:r>
            <a:r>
              <a:rPr lang="es-ES_tradnl" dirty="0" err="1" smtClean="0"/>
              <a:t>funcion</a:t>
            </a:r>
            <a:r>
              <a:rPr lang="es-ES_tradnl" dirty="0" smtClean="0"/>
              <a:t> del diseño que se ha cargado.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73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6264696" cy="437894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5576" y="198884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cambiar el estilo de la </a:t>
            </a:r>
            <a:r>
              <a:rPr lang="es-ES_tradnl" dirty="0" err="1"/>
              <a:t>T</a:t>
            </a:r>
            <a:r>
              <a:rPr lang="es-ES_tradnl" dirty="0" err="1" smtClean="0"/>
              <a:t>ab</a:t>
            </a:r>
            <a:r>
              <a:rPr lang="es-ES_tradnl" dirty="0" smtClean="0"/>
              <a:t> Bar para una mejor UX.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329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24944"/>
            <a:ext cx="6264696" cy="362535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5576" y="198884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Recordar que un cambio de orientación supone la Re-Creación de la actividad.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85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16024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Ejercicios: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2627784" y="692696"/>
            <a:ext cx="6192688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Crear una Actividad que muestre un mensaje en el LOG con todos sus posibles estados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Crear una jerarquía de Actividades compuesta de 5 actividades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Lanzadas por contexto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Lanzadas por su acción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Cambiar el orden de las actividades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Capturar los eventos de giro de pantalla y cambiar el color de fondo según la orientación de la pantalla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Capturar el contenido de un campo de texto en una actividad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Crear una Actividad que se muestre en 3 idiomas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s-ES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000000"/>
                </a:solidFill>
              </a:rPr>
              <a:t>Modificar la calculadora del tema anterior para añadir funciones </a:t>
            </a:r>
            <a:r>
              <a:rPr lang="es-ES" dirty="0" err="1" smtClean="0">
                <a:solidFill>
                  <a:srgbClr val="000000"/>
                </a:solidFill>
              </a:rPr>
              <a:t>cientificas</a:t>
            </a:r>
            <a:r>
              <a:rPr lang="es-ES" dirty="0" smtClean="0">
                <a:solidFill>
                  <a:srgbClr val="000000"/>
                </a:solidFill>
              </a:rPr>
              <a:t> cuando la pantalla lo permita. (</a:t>
            </a:r>
            <a:r>
              <a:rPr lang="es-ES" dirty="0" err="1" smtClean="0">
                <a:solidFill>
                  <a:srgbClr val="000000"/>
                </a:solidFill>
              </a:rPr>
              <a:t>Landscape</a:t>
            </a:r>
            <a:r>
              <a:rPr lang="es-ES" dirty="0" smtClean="0">
                <a:solidFill>
                  <a:srgbClr val="000000"/>
                </a:solidFill>
              </a:rPr>
              <a:t>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5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</a:t>
            </a:r>
          </a:p>
        </p:txBody>
      </p:sp>
      <p:pic>
        <p:nvPicPr>
          <p:cNvPr id="12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7138358" cy="1617057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437112"/>
            <a:ext cx="730845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</a:t>
            </a:r>
            <a:r>
              <a:rPr lang="es-ES" smtClean="0">
                <a:solidFill>
                  <a:srgbClr val="000000"/>
                </a:solidFill>
              </a:rPr>
              <a:t>Receiver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7092102" cy="864096"/>
          </a:xfrm>
          <a:prstGeom prst="rect">
            <a:avLst/>
          </a:prstGeom>
        </p:spPr>
      </p:pic>
      <p:pic>
        <p:nvPicPr>
          <p:cNvPr id="13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4136"/>
            <a:ext cx="6908259" cy="674944"/>
          </a:xfrm>
          <a:prstGeom prst="rect">
            <a:avLst/>
          </a:prstGeom>
        </p:spPr>
      </p:pic>
      <p:pic>
        <p:nvPicPr>
          <p:cNvPr id="14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5" y="4725144"/>
            <a:ext cx="722052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3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755576" y="2636912"/>
            <a:ext cx="6552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Funcionalidad.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Es la primera clase que se crea al lanzar la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Su vida está ligada a la ejecución de la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Accesible desde cualquier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de la aplicación.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Eventos.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onLowMemory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onTerminate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onConfigurationChanged</a:t>
            </a:r>
            <a:r>
              <a:rPr lang="es-ES" dirty="0" smtClean="0">
                <a:solidFill>
                  <a:srgbClr val="000000"/>
                </a:solidFill>
              </a:rPr>
              <a:t>(</a:t>
            </a:r>
            <a:r>
              <a:rPr lang="es-ES" dirty="0" err="1" smtClean="0">
                <a:solidFill>
                  <a:srgbClr val="000000"/>
                </a:solidFill>
              </a:rPr>
              <a:t>Configuration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newConfig</a:t>
            </a:r>
            <a:r>
              <a:rPr lang="es-ES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smtClean="0">
                <a:solidFill>
                  <a:srgbClr val="000000"/>
                </a:solidFill>
              </a:rPr>
              <a:t>Application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95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2348880"/>
            <a:ext cx="61926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Descripción.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Es una pantalla con la que el usuario puede interactuar.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Cada </a:t>
            </a:r>
            <a:r>
              <a:rPr lang="es-ES" dirty="0" err="1">
                <a:solidFill>
                  <a:srgbClr val="000000"/>
                </a:solidFill>
              </a:rPr>
              <a:t>A</a:t>
            </a:r>
            <a:r>
              <a:rPr lang="es-ES" dirty="0" err="1" smtClean="0">
                <a:solidFill>
                  <a:srgbClr val="000000"/>
                </a:solidFill>
              </a:rPr>
              <a:t>ctivity</a:t>
            </a:r>
            <a:r>
              <a:rPr lang="es-ES" dirty="0" smtClean="0">
                <a:solidFill>
                  <a:srgbClr val="000000"/>
                </a:solidFill>
              </a:rPr>
              <a:t> proporciona su propia interfaz de usuario.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Llamamos aplicación al conjunto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Una vez terminadas se almacenan en la «Pila del sistema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2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988840"/>
            <a:ext cx="6192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Descripción.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Cada </a:t>
            </a:r>
            <a:r>
              <a:rPr lang="es-ES" dirty="0" err="1">
                <a:solidFill>
                  <a:srgbClr val="000000"/>
                </a:solidFill>
              </a:rPr>
              <a:t>Activity</a:t>
            </a:r>
            <a:r>
              <a:rPr lang="es-ES" dirty="0">
                <a:solidFill>
                  <a:srgbClr val="000000"/>
                </a:solidFill>
              </a:rPr>
              <a:t> tiene su propio ciclo de vida, independiente del resto de </a:t>
            </a:r>
            <a:r>
              <a:rPr lang="es-ES" dirty="0" err="1">
                <a:solidFill>
                  <a:srgbClr val="000000"/>
                </a:solidFill>
              </a:rPr>
              <a:t>Activities</a:t>
            </a:r>
            <a:r>
              <a:rPr lang="es-ES" dirty="0">
                <a:solidFill>
                  <a:srgbClr val="000000"/>
                </a:solidFill>
              </a:rPr>
              <a:t> de la aplicación.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Normalmente debe existir una Aplicación «MAIN», donde inicie la aplicación. 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Excepciones</a:t>
            </a:r>
            <a:r>
              <a:rPr lang="es-ES" dirty="0" smtClean="0">
                <a:solidFill>
                  <a:srgbClr val="000000"/>
                </a:solidFill>
              </a:rPr>
              <a:t>: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Aplicaciones sin GUI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Servicios 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</a:rPr>
              <a:t>Widgets</a:t>
            </a:r>
            <a:endParaRPr lang="es-ES" dirty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Otros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8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2420888"/>
            <a:ext cx="61926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Crear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Clase heredada de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Implementar los </a:t>
            </a:r>
            <a:r>
              <a:rPr lang="es-ES" dirty="0" err="1" smtClean="0">
                <a:solidFill>
                  <a:srgbClr val="000000"/>
                </a:solidFill>
              </a:rPr>
              <a:t>metodos</a:t>
            </a:r>
            <a:r>
              <a:rPr lang="es-ES" dirty="0" smtClean="0">
                <a:solidFill>
                  <a:srgbClr val="000000"/>
                </a:solidFill>
              </a:rPr>
              <a:t> involucrados en su ciclo de vida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Implementar </a:t>
            </a: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Unir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a una vista con el método </a:t>
            </a:r>
            <a:r>
              <a:rPr lang="es-ES" dirty="0" err="1" smtClean="0">
                <a:solidFill>
                  <a:srgbClr val="000000"/>
                </a:solidFill>
              </a:rPr>
              <a:t>setContentView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418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755576" y="2204864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Implementar GUI.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Implentar</a:t>
            </a:r>
            <a:r>
              <a:rPr lang="es-ES" dirty="0" smtClean="0">
                <a:solidFill>
                  <a:srgbClr val="000000"/>
                </a:solidFill>
              </a:rPr>
              <a:t> la </a:t>
            </a:r>
            <a:r>
              <a:rPr lang="es-ES" dirty="0" err="1" smtClean="0">
                <a:solidFill>
                  <a:srgbClr val="000000"/>
                </a:solidFill>
              </a:rPr>
              <a:t>jerarquia</a:t>
            </a:r>
            <a:r>
              <a:rPr lang="es-ES" dirty="0" smtClean="0">
                <a:solidFill>
                  <a:srgbClr val="000000"/>
                </a:solidFill>
              </a:rPr>
              <a:t> de «</a:t>
            </a:r>
            <a:r>
              <a:rPr lang="es-ES" dirty="0" err="1" smtClean="0">
                <a:solidFill>
                  <a:srgbClr val="000000"/>
                </a:solidFill>
              </a:rPr>
              <a:t>Views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Desde XML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Desde Código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Unir la GUI con </a:t>
            </a:r>
            <a:r>
              <a:rPr lang="es-ES" dirty="0" err="1" smtClean="0">
                <a:solidFill>
                  <a:srgbClr val="000000"/>
                </a:solidFill>
              </a:rPr>
              <a:t>setContentView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33056"/>
            <a:ext cx="720439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Nombre de los paquetes de la aplicación. Es usado como identificador de la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Describe todos los componentes de la aplicación. Actividades, Servicios, </a:t>
            </a:r>
            <a:r>
              <a:rPr lang="es-ES" sz="1400" dirty="0" err="1" smtClean="0">
                <a:solidFill>
                  <a:srgbClr val="000000"/>
                </a:solidFill>
              </a:rPr>
              <a:t>Intents</a:t>
            </a:r>
            <a:r>
              <a:rPr lang="es-ES" sz="1400" dirty="0" smtClean="0">
                <a:solidFill>
                  <a:srgbClr val="000000"/>
                </a:solidFill>
              </a:rPr>
              <a:t>, Proveedores de contenido, etc..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Determina que acciones puede llevar a cabo la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Lista los permisos que la aplicación necesita para acceder a </a:t>
            </a:r>
            <a:r>
              <a:rPr lang="es-ES" sz="1400" dirty="0" err="1" smtClean="0">
                <a:solidFill>
                  <a:srgbClr val="000000"/>
                </a:solidFill>
              </a:rPr>
              <a:t>APIs</a:t>
            </a:r>
            <a:r>
              <a:rPr lang="es-ES" sz="1400" dirty="0" smtClean="0">
                <a:solidFill>
                  <a:srgbClr val="000000"/>
                </a:solidFill>
              </a:rPr>
              <a:t> protegidas.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Declara los permisos que otras aplicaciones deben tener para acceder a funcionalidades de nuestra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Recopila las clases de Instrumentación necesarias para realizar el </a:t>
            </a:r>
            <a:r>
              <a:rPr lang="es-ES" sz="1400" dirty="0" err="1" smtClean="0">
                <a:solidFill>
                  <a:srgbClr val="000000"/>
                </a:solidFill>
              </a:rPr>
              <a:t>testing</a:t>
            </a:r>
            <a:r>
              <a:rPr lang="es-ES" sz="1400" dirty="0" smtClean="0">
                <a:solidFill>
                  <a:srgbClr val="000000"/>
                </a:solidFill>
              </a:rPr>
              <a:t>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Especifica el SDK mínimo para el que está destinada la aplicación.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sz="1400" dirty="0" smtClean="0">
                <a:solidFill>
                  <a:srgbClr val="000000"/>
                </a:solidFill>
              </a:rPr>
              <a:t>Muestra las librerias de las que hace uso la aplicación.</a:t>
            </a:r>
            <a:endParaRPr lang="es-E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1187624" y="1988840"/>
            <a:ext cx="6192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Asignar filtros a la </a:t>
            </a:r>
            <a:r>
              <a:rPr lang="es-ES" dirty="0" err="1">
                <a:solidFill>
                  <a:srgbClr val="000000"/>
                </a:solidFill>
              </a:rPr>
              <a:t>A</a:t>
            </a:r>
            <a:r>
              <a:rPr lang="es-ES" dirty="0" err="1" smtClean="0">
                <a:solidFill>
                  <a:srgbClr val="000000"/>
                </a:solidFill>
              </a:rPr>
              <a:t>ctivity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ACTION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/>
              <a:t>android.intent.action.MAIN</a:t>
            </a:r>
            <a:endParaRPr lang="es-ES" dirty="0" smtClean="0"/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Personalizado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CATEGORY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/>
              <a:t>android.intent.category.LAUNCHER</a:t>
            </a:r>
            <a:endParaRPr lang="es-ES" dirty="0" smtClean="0"/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/>
              <a:t>android.intent.category.DEFAULT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13176"/>
            <a:ext cx="738787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2204864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Lanzar la </a:t>
            </a:r>
            <a:r>
              <a:rPr lang="es-ES" dirty="0" err="1">
                <a:solidFill>
                  <a:srgbClr val="000000"/>
                </a:solidFill>
              </a:rPr>
              <a:t>A</a:t>
            </a:r>
            <a:r>
              <a:rPr lang="es-ES" dirty="0" err="1" smtClean="0">
                <a:solidFill>
                  <a:srgbClr val="000000"/>
                </a:solidFill>
              </a:rPr>
              <a:t>ctivity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Sin Respuesta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9" y="3319774"/>
            <a:ext cx="7524328" cy="815690"/>
          </a:xfrm>
          <a:prstGeom prst="rect">
            <a:avLst/>
          </a:prstGeom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37112"/>
            <a:ext cx="705678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755576" y="1916832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Lanzar la </a:t>
            </a:r>
            <a:r>
              <a:rPr lang="es-ES" dirty="0" err="1">
                <a:solidFill>
                  <a:srgbClr val="000000"/>
                </a:solidFill>
              </a:rPr>
              <a:t>A</a:t>
            </a:r>
            <a:r>
              <a:rPr lang="es-ES" dirty="0" err="1" smtClean="0">
                <a:solidFill>
                  <a:srgbClr val="000000"/>
                </a:solidFill>
              </a:rPr>
              <a:t>ctivity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Con Respuesta</a:t>
            </a:r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96952"/>
            <a:ext cx="744155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988840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Terminar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Se encarga el SO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En los casos de </a:t>
            </a:r>
            <a:r>
              <a:rPr lang="es-ES" dirty="0" err="1" smtClean="0">
                <a:solidFill>
                  <a:srgbClr val="000000"/>
                </a:solidFill>
              </a:rPr>
              <a:t>startActivityForResult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setResult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RESULT_OK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RESULT_CANCELLED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Finish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finishActivity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4959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1916832"/>
            <a:ext cx="6192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Estados.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Resumed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está en primer plano y con el foco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Paused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No está en primer plano, es parcialmente visible y el foco lo tiene otra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Stopped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No es visible, sigue en memoria hasta que el sistema requiera de su espacio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Una actividad pausada o detenida puede ser destruida por el sistema en cualquier momento, si este requiere de sus recursos</a:t>
            </a:r>
          </a:p>
        </p:txBody>
      </p:sp>
    </p:spTree>
    <p:extLst>
      <p:ext uri="{BB962C8B-B14F-4D97-AF65-F5344CB8AC3E}">
        <p14:creationId xmlns:p14="http://schemas.microsoft.com/office/powerpoint/2010/main" val="112139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755576" y="1916832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Eventos.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Son la transición entre sus diferentes estados.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8960"/>
            <a:ext cx="7503678" cy="34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755576" y="1412776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755576" y="2204864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Eventos.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Siempre hay que ejecutar el método de la superclase primero.</a:t>
            </a:r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1" y="3593743"/>
            <a:ext cx="737405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691680" y="1412776"/>
            <a:ext cx="61926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Eventos.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Ciclo de vida completo.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Desde </a:t>
            </a: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 hasta </a:t>
            </a:r>
            <a:r>
              <a:rPr lang="es-ES" dirty="0" err="1" smtClean="0">
                <a:solidFill>
                  <a:srgbClr val="000000"/>
                </a:solidFill>
              </a:rPr>
              <a:t>onDestroy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Reservas realizadas en </a:t>
            </a: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 deben ser </a:t>
            </a:r>
            <a:r>
              <a:rPr lang="es-ES" dirty="0" err="1" smtClean="0">
                <a:solidFill>
                  <a:srgbClr val="000000"/>
                </a:solidFill>
              </a:rPr>
              <a:t>libredas</a:t>
            </a:r>
            <a:r>
              <a:rPr lang="es-ES" dirty="0" smtClean="0">
                <a:solidFill>
                  <a:srgbClr val="000000"/>
                </a:solidFill>
              </a:rPr>
              <a:t> en </a:t>
            </a:r>
            <a:r>
              <a:rPr lang="es-ES" dirty="0" err="1" smtClean="0">
                <a:solidFill>
                  <a:srgbClr val="000000"/>
                </a:solidFill>
              </a:rPr>
              <a:t>onDestroy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Ciclo de vida visible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Desde </a:t>
            </a:r>
            <a:r>
              <a:rPr lang="es-ES" dirty="0" err="1" smtClean="0">
                <a:solidFill>
                  <a:srgbClr val="000000"/>
                </a:solidFill>
              </a:rPr>
              <a:t>onStart</a:t>
            </a:r>
            <a:r>
              <a:rPr lang="es-ES" dirty="0" smtClean="0">
                <a:solidFill>
                  <a:srgbClr val="000000"/>
                </a:solidFill>
              </a:rPr>
              <a:t>() hasta </a:t>
            </a:r>
            <a:r>
              <a:rPr lang="es-ES" dirty="0" err="1" smtClean="0">
                <a:solidFill>
                  <a:srgbClr val="000000"/>
                </a:solidFill>
              </a:rPr>
              <a:t>onStop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Puede ser llamado </a:t>
            </a:r>
            <a:r>
              <a:rPr lang="es-ES" dirty="0" err="1" smtClean="0">
                <a:solidFill>
                  <a:srgbClr val="000000"/>
                </a:solidFill>
              </a:rPr>
              <a:t>multiples</a:t>
            </a:r>
            <a:r>
              <a:rPr lang="es-ES" dirty="0" smtClean="0">
                <a:solidFill>
                  <a:srgbClr val="000000"/>
                </a:solidFill>
              </a:rPr>
              <a:t> veces durante la ejecución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Ciclo de vida en primer plano.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Desde </a:t>
            </a:r>
            <a:r>
              <a:rPr lang="es-ES" dirty="0" err="1" smtClean="0">
                <a:solidFill>
                  <a:srgbClr val="000000"/>
                </a:solidFill>
              </a:rPr>
              <a:t>onResume</a:t>
            </a:r>
            <a:r>
              <a:rPr lang="es-ES" dirty="0" smtClean="0">
                <a:solidFill>
                  <a:srgbClr val="000000"/>
                </a:solidFill>
              </a:rPr>
              <a:t>() hasta </a:t>
            </a:r>
            <a:r>
              <a:rPr lang="es-ES" dirty="0" err="1" smtClean="0">
                <a:solidFill>
                  <a:srgbClr val="000000"/>
                </a:solidFill>
              </a:rPr>
              <a:t>onPause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Es el que ocurre con mas frecuencia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Dialogos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Cambios de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Menús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3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6632"/>
            <a:ext cx="4896544" cy="6538270"/>
          </a:xfrm>
          <a:prstGeom prst="rect">
            <a:avLst/>
          </a:prstGeom>
        </p:spPr>
      </p:pic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4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8211012" cy="4176464"/>
          </a:xfrm>
          <a:prstGeom prst="rect">
            <a:avLst/>
          </a:prstGeom>
        </p:spPr>
      </p:pic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3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Aplicación</a:t>
            </a:r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856"/>
            <a:ext cx="6408712" cy="44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899592" y="1268760"/>
            <a:ext cx="61926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Guardando el estado.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onSaveInstanceState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Guardamos los cambios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Restauramos los cambios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onRestoreInstanceState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Restaura los cambios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Bundle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Alamcén</a:t>
            </a:r>
            <a:r>
              <a:rPr lang="es-ES" dirty="0" smtClean="0">
                <a:solidFill>
                  <a:srgbClr val="000000"/>
                </a:solidFill>
              </a:rPr>
              <a:t> de datos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El sistema no garantiza la llamada al método </a:t>
            </a:r>
            <a:r>
              <a:rPr lang="es-ES" dirty="0" err="1" smtClean="0">
                <a:solidFill>
                  <a:srgbClr val="000000"/>
                </a:solidFill>
              </a:rPr>
              <a:t>onSaveInstanceState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Los componentes guardan su estado, si estos tienen asignado un </a:t>
            </a:r>
            <a:r>
              <a:rPr lang="es-ES" dirty="0" err="1" smtClean="0">
                <a:solidFill>
                  <a:srgbClr val="000000"/>
                </a:solidFill>
              </a:rPr>
              <a:t>android:id</a:t>
            </a:r>
            <a:r>
              <a:rPr lang="es-ES" dirty="0" smtClean="0">
                <a:solidFill>
                  <a:srgbClr val="000000"/>
                </a:solidFill>
              </a:rPr>
              <a:t>, podemos cambiar este comportamiento con </a:t>
            </a:r>
            <a:r>
              <a:rPr lang="es-ES" dirty="0" err="1" smtClean="0">
                <a:solidFill>
                  <a:srgbClr val="000000"/>
                </a:solidFill>
              </a:rPr>
              <a:t>android:saveEnabled</a:t>
            </a:r>
            <a:r>
              <a:rPr lang="es-ES" dirty="0" smtClean="0">
                <a:solidFill>
                  <a:srgbClr val="000000"/>
                </a:solidFill>
              </a:rPr>
              <a:t>=false</a:t>
            </a:r>
          </a:p>
        </p:txBody>
      </p:sp>
    </p:spTree>
    <p:extLst>
      <p:ext uri="{BB962C8B-B14F-4D97-AF65-F5344CB8AC3E}">
        <p14:creationId xmlns:p14="http://schemas.microsoft.com/office/powerpoint/2010/main" val="156654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8211012" cy="3687451"/>
          </a:xfrm>
          <a:prstGeom prst="rect">
            <a:avLst/>
          </a:prstGeom>
        </p:spPr>
      </p:pic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39305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1844824"/>
            <a:ext cx="6192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Manejando cambios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Cambios: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Orientación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Teclado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Idioma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Etc…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Genera un </a:t>
            </a:r>
            <a:r>
              <a:rPr lang="es-ES" dirty="0" err="1" smtClean="0">
                <a:solidFill>
                  <a:srgbClr val="000000"/>
                </a:solidFill>
              </a:rPr>
              <a:t>onDestroy</a:t>
            </a:r>
            <a:r>
              <a:rPr lang="es-ES" dirty="0" smtClean="0">
                <a:solidFill>
                  <a:srgbClr val="000000"/>
                </a:solidFill>
              </a:rPr>
              <a:t>() y un </a:t>
            </a: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u="sng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Usamos </a:t>
            </a:r>
            <a:r>
              <a:rPr lang="es-ES" dirty="0" err="1" smtClean="0">
                <a:solidFill>
                  <a:srgbClr val="000000"/>
                </a:solidFill>
              </a:rPr>
              <a:t>onSaveInstanceState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8731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484784"/>
            <a:ext cx="61926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Manejando los cambios.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Dejamos el trabajo al SO: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</a:rPr>
              <a:t>Sobreescribir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onRetainNonConfigurationInstance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En el </a:t>
            </a:r>
            <a:r>
              <a:rPr lang="es-ES" dirty="0" err="1">
                <a:solidFill>
                  <a:srgbClr val="000000"/>
                </a:solidFill>
              </a:rPr>
              <a:t>onCreate</a:t>
            </a:r>
            <a:r>
              <a:rPr lang="es-ES" dirty="0">
                <a:solidFill>
                  <a:srgbClr val="000000"/>
                </a:solidFill>
              </a:rPr>
              <a:t> recuperamos los datos guardados.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58" y="2564904"/>
            <a:ext cx="6371410" cy="1224136"/>
          </a:xfrm>
          <a:prstGeom prst="rect">
            <a:avLst/>
          </a:prstGeom>
        </p:spPr>
      </p:pic>
      <p:pic>
        <p:nvPicPr>
          <p:cNvPr id="12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09" y="4365104"/>
            <a:ext cx="6801493" cy="19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" name="2 CuadroTexto"/>
          <p:cNvSpPr txBox="1"/>
          <p:nvPr/>
        </p:nvSpPr>
        <p:spPr>
          <a:xfrm>
            <a:off x="899592" y="1268760"/>
            <a:ext cx="6192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Ciclo de vida de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. Manejando los cambios.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Gestión manual:</a:t>
            </a: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Lo </a:t>
            </a:r>
            <a:r>
              <a:rPr lang="es-ES" dirty="0" err="1" smtClean="0">
                <a:solidFill>
                  <a:srgbClr val="000000"/>
                </a:solidFill>
              </a:rPr>
              <a:t>especimicamos</a:t>
            </a:r>
            <a:r>
              <a:rPr lang="es-ES" dirty="0" smtClean="0">
                <a:solidFill>
                  <a:srgbClr val="000000"/>
                </a:solidFill>
              </a:rPr>
              <a:t> en el Manifest.xml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Implementamos </a:t>
            </a:r>
            <a:r>
              <a:rPr lang="es-ES" dirty="0" err="1" smtClean="0">
                <a:solidFill>
                  <a:srgbClr val="000000"/>
                </a:solidFill>
              </a:rPr>
              <a:t>onConfigurationChanged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  <a:endParaRPr lang="es-ES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4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2232956"/>
            <a:ext cx="7097289" cy="793396"/>
          </a:xfrm>
          <a:prstGeom prst="rect">
            <a:avLst/>
          </a:prstGeom>
        </p:spPr>
      </p:pic>
      <p:pic>
        <p:nvPicPr>
          <p:cNvPr id="1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702526"/>
            <a:ext cx="7124909" cy="27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2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772816"/>
            <a:ext cx="6192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Sincronizando el baile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Proceso de llamar desde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«A» a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«B»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«A» ejecuta </a:t>
            </a:r>
            <a:r>
              <a:rPr lang="es-ES" dirty="0" err="1" smtClean="0">
                <a:solidFill>
                  <a:srgbClr val="000000"/>
                </a:solidFill>
              </a:rPr>
              <a:t>startActivity</a:t>
            </a:r>
            <a:r>
              <a:rPr lang="es-ES" dirty="0" smtClean="0">
                <a:solidFill>
                  <a:srgbClr val="000000"/>
                </a:solidFill>
              </a:rPr>
              <a:t>(B)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«A» ejecuta </a:t>
            </a:r>
            <a:r>
              <a:rPr lang="es-ES" dirty="0" err="1" smtClean="0">
                <a:solidFill>
                  <a:srgbClr val="000000"/>
                </a:solidFill>
              </a:rPr>
              <a:t>onPause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«B» ejecuta </a:t>
            </a:r>
            <a:r>
              <a:rPr lang="es-ES" dirty="0" err="1" smtClean="0">
                <a:solidFill>
                  <a:srgbClr val="000000"/>
                </a:solidFill>
              </a:rPr>
              <a:t>onCreate</a:t>
            </a:r>
            <a:r>
              <a:rPr lang="es-ES" dirty="0" smtClean="0">
                <a:solidFill>
                  <a:srgbClr val="000000"/>
                </a:solidFill>
              </a:rPr>
              <a:t>(), </a:t>
            </a:r>
            <a:r>
              <a:rPr lang="es-ES" dirty="0" err="1" smtClean="0">
                <a:solidFill>
                  <a:srgbClr val="000000"/>
                </a:solidFill>
              </a:rPr>
              <a:t>onStart</a:t>
            </a:r>
            <a:r>
              <a:rPr lang="es-ES" dirty="0" smtClean="0">
                <a:solidFill>
                  <a:srgbClr val="000000"/>
                </a:solidFill>
              </a:rPr>
              <a:t>() y </a:t>
            </a:r>
            <a:r>
              <a:rPr lang="es-ES" dirty="0" err="1" smtClean="0">
                <a:solidFill>
                  <a:srgbClr val="000000"/>
                </a:solidFill>
              </a:rPr>
              <a:t>onResume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Si «A» no es visible ejecuta </a:t>
            </a:r>
            <a:r>
              <a:rPr lang="es-ES" dirty="0" err="1" smtClean="0">
                <a:solidFill>
                  <a:srgbClr val="000000"/>
                </a:solidFill>
              </a:rPr>
              <a:t>onStop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Si el sistema requiere memoria «A» que es «</a:t>
            </a:r>
            <a:r>
              <a:rPr lang="es-ES" dirty="0" err="1" smtClean="0">
                <a:solidFill>
                  <a:srgbClr val="000000"/>
                </a:solidFill>
              </a:rPr>
              <a:t>Killable</a:t>
            </a:r>
            <a:r>
              <a:rPr lang="es-ES" dirty="0" smtClean="0">
                <a:solidFill>
                  <a:srgbClr val="000000"/>
                </a:solidFill>
              </a:rPr>
              <a:t>» ejecuta </a:t>
            </a:r>
            <a:r>
              <a:rPr lang="es-ES" dirty="0" err="1" smtClean="0">
                <a:solidFill>
                  <a:srgbClr val="000000"/>
                </a:solidFill>
              </a:rPr>
              <a:t>onDestroy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3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1484784"/>
            <a:ext cx="61926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Conjunto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</a:t>
            </a:r>
            <a:r>
              <a:rPr lang="es-ES" dirty="0" err="1" smtClean="0">
                <a:solidFill>
                  <a:srgbClr val="000000"/>
                </a:solidFill>
              </a:rPr>
              <a:t>Task</a:t>
            </a:r>
            <a:r>
              <a:rPr lang="es-ES" dirty="0" smtClean="0">
                <a:solidFill>
                  <a:srgbClr val="000000"/>
                </a:solidFill>
              </a:rPr>
              <a:t>» y Pila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«Back </a:t>
            </a:r>
            <a:r>
              <a:rPr lang="es-ES" dirty="0" err="1" smtClean="0">
                <a:solidFill>
                  <a:srgbClr val="000000"/>
                </a:solidFill>
              </a:rPr>
              <a:t>Stack</a:t>
            </a:r>
            <a:r>
              <a:rPr lang="es-ES" dirty="0" smtClean="0">
                <a:solidFill>
                  <a:srgbClr val="000000"/>
                </a:solidFill>
              </a:rPr>
              <a:t>».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Las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se construyen alrededor de ACCIONES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Nuestras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pueden llamar a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de otras aplicaciones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Las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ejecutadas son almacenadas en la «Pila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 «Home» es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de inicio del resto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Al lanzar una aplicación se lanza su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con la acción MAIN y se crea su «Back </a:t>
            </a:r>
            <a:r>
              <a:rPr lang="es-ES" dirty="0" err="1" smtClean="0">
                <a:solidFill>
                  <a:srgbClr val="000000"/>
                </a:solidFill>
              </a:rPr>
              <a:t>Stack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1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971600" y="1556792"/>
            <a:ext cx="61926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Conjunto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</a:t>
            </a:r>
            <a:r>
              <a:rPr lang="es-ES" dirty="0" err="1" smtClean="0">
                <a:solidFill>
                  <a:srgbClr val="000000"/>
                </a:solidFill>
              </a:rPr>
              <a:t>Task</a:t>
            </a:r>
            <a:r>
              <a:rPr lang="es-ES" dirty="0" smtClean="0">
                <a:solidFill>
                  <a:srgbClr val="000000"/>
                </a:solidFill>
              </a:rPr>
              <a:t>» y Pila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«Back </a:t>
            </a:r>
            <a:r>
              <a:rPr lang="es-ES" dirty="0" err="1" smtClean="0">
                <a:solidFill>
                  <a:srgbClr val="000000"/>
                </a:solidFill>
              </a:rPr>
              <a:t>Stack</a:t>
            </a:r>
            <a:r>
              <a:rPr lang="es-ES" dirty="0" smtClean="0">
                <a:solidFill>
                  <a:srgbClr val="000000"/>
                </a:solidFill>
              </a:rPr>
              <a:t>».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Cuando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llama a otra, esta se pone en el «TOP» de la «Back </a:t>
            </a:r>
            <a:r>
              <a:rPr lang="es-ES" dirty="0" err="1" smtClean="0">
                <a:solidFill>
                  <a:srgbClr val="000000"/>
                </a:solidFill>
              </a:rPr>
              <a:t>Stack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que hace la llamada es detenida y se mantiene en la pila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Cuando una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es detenida el sistema bloquea su GUI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Al pulsar el botón «BACK»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en primer plano es destruida y quitada de la pila, la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r>
              <a:rPr lang="es-ES" dirty="0" smtClean="0">
                <a:solidFill>
                  <a:srgbClr val="000000"/>
                </a:solidFill>
              </a:rPr>
              <a:t> previa es resumida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Las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en la pila nunca reordenadas, se crean nuevas instancias de la </a:t>
            </a:r>
            <a:r>
              <a:rPr lang="es-ES" dirty="0" err="1">
                <a:solidFill>
                  <a:srgbClr val="000000"/>
                </a:solidFill>
              </a:rPr>
              <a:t>A</a:t>
            </a:r>
            <a:r>
              <a:rPr lang="es-ES" dirty="0" err="1" smtClean="0">
                <a:solidFill>
                  <a:srgbClr val="000000"/>
                </a:solidFill>
              </a:rPr>
              <a:t>ctivity</a:t>
            </a:r>
            <a:endParaRPr lang="es-E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6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829550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8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</a:t>
            </a:r>
            <a:r>
              <a:rPr lang="es-ES" dirty="0" err="1" smtClean="0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7323639" cy="1368152"/>
          </a:xfrm>
          <a:prstGeom prst="rect">
            <a:avLst/>
          </a:prstGeom>
        </p:spPr>
      </p:pic>
      <p:pic>
        <p:nvPicPr>
          <p:cNvPr id="12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3056"/>
            <a:ext cx="725840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700808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Conjunto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</a:t>
            </a:r>
            <a:r>
              <a:rPr lang="es-ES" dirty="0" err="1" smtClean="0">
                <a:solidFill>
                  <a:srgbClr val="000000"/>
                </a:solidFill>
              </a:rPr>
              <a:t>Task</a:t>
            </a:r>
            <a:r>
              <a:rPr lang="es-ES" dirty="0" smtClean="0">
                <a:solidFill>
                  <a:srgbClr val="000000"/>
                </a:solidFill>
              </a:rPr>
              <a:t>» y Pila de </a:t>
            </a:r>
            <a:r>
              <a:rPr lang="es-ES" dirty="0" err="1" smtClean="0">
                <a:solidFill>
                  <a:srgbClr val="000000"/>
                </a:solidFill>
              </a:rPr>
              <a:t>Activities</a:t>
            </a:r>
            <a:r>
              <a:rPr lang="es-ES" dirty="0" smtClean="0">
                <a:solidFill>
                  <a:srgbClr val="000000"/>
                </a:solidFill>
              </a:rPr>
              <a:t> «Back </a:t>
            </a:r>
            <a:r>
              <a:rPr lang="es-ES" dirty="0" err="1" smtClean="0">
                <a:solidFill>
                  <a:srgbClr val="000000"/>
                </a:solidFill>
              </a:rPr>
              <a:t>Stack</a:t>
            </a:r>
            <a:r>
              <a:rPr lang="es-ES" dirty="0" smtClean="0">
                <a:solidFill>
                  <a:srgbClr val="000000"/>
                </a:solidFill>
              </a:rPr>
              <a:t>».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Se crea una «TASK» por cada aplicación lanzada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Podemos cambiar entre distintas TASK usando el </a:t>
            </a:r>
            <a:r>
              <a:rPr lang="es-ES" dirty="0" err="1" smtClean="0">
                <a:solidFill>
                  <a:srgbClr val="000000"/>
                </a:solidFill>
              </a:rPr>
              <a:t>boton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smtClean="0">
                <a:solidFill>
                  <a:srgbClr val="000000"/>
                </a:solidFill>
              </a:rPr>
              <a:t>RECENTS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45988"/>
            <a:ext cx="4032448" cy="27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1187624" y="1484784"/>
            <a:ext cx="6192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Modificando el comportamiento de la «TASK»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Manifest.xml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launchMode</a:t>
            </a:r>
            <a:endParaRPr lang="es-ES" dirty="0" smtClean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Standard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singleTop</a:t>
            </a:r>
            <a:endParaRPr lang="es-ES" dirty="0" smtClean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singleTask</a:t>
            </a:r>
            <a:endParaRPr lang="es-ES" dirty="0" smtClean="0">
              <a:solidFill>
                <a:srgbClr val="000000"/>
              </a:solidFill>
            </a:endParaRP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singleInstance</a:t>
            </a:r>
            <a:endParaRPr lang="es-ES" dirty="0" smtClean="0">
              <a:solidFill>
                <a:srgbClr val="000000"/>
              </a:solidFill>
            </a:endParaRP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endParaRPr lang="es-ES" u="sng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Flags</a:t>
            </a:r>
            <a:endParaRPr lang="es-E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startActivity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FLAG_ACTIVITY_NEW_TASK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FLAG_ACTIVITY_SINGLE_TOP</a:t>
            </a:r>
          </a:p>
          <a:p>
            <a:pPr marL="1657350" lvl="3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FLAG_ACTIVITY_CLEAR_TOP</a:t>
            </a:r>
          </a:p>
        </p:txBody>
      </p:sp>
    </p:spTree>
    <p:extLst>
      <p:ext uri="{BB962C8B-B14F-4D97-AF65-F5344CB8AC3E}">
        <p14:creationId xmlns:p14="http://schemas.microsoft.com/office/powerpoint/2010/main" val="115473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663825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Activity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39432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" name="Imagen 1" descr="Captura de pantalla 2013-06-04 a la(s) 15.34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78561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4845208" cy="1832703"/>
          </a:xfrm>
          <a:prstGeom prst="rect">
            <a:avLst/>
          </a:prstGeom>
        </p:spPr>
      </p:pic>
      <p:pic>
        <p:nvPicPr>
          <p:cNvPr id="10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88" y="4037566"/>
            <a:ext cx="4786640" cy="1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1" name="2 CuadroTexto"/>
          <p:cNvSpPr txBox="1"/>
          <p:nvPr/>
        </p:nvSpPr>
        <p:spPr>
          <a:xfrm>
            <a:off x="1187624" y="170080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Agrupar recursos.</a:t>
            </a:r>
          </a:p>
        </p:txBody>
      </p:sp>
      <p:pic>
        <p:nvPicPr>
          <p:cNvPr id="1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57409"/>
            <a:ext cx="3960440" cy="36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798304" y="1697320"/>
            <a:ext cx="63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Tipo de recursos.</a:t>
            </a:r>
          </a:p>
        </p:txBody>
      </p:sp>
      <p:pic>
        <p:nvPicPr>
          <p:cNvPr id="13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3067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6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798304" y="1697320"/>
            <a:ext cx="63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Tipo de recursos.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52936"/>
            <a:ext cx="842058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798304" y="1697320"/>
            <a:ext cx="63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Tipo de recursos.</a:t>
            </a:r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204864"/>
            <a:ext cx="860432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1" name="2 CuadroTexto"/>
          <p:cNvSpPr txBox="1"/>
          <p:nvPr/>
        </p:nvSpPr>
        <p:spPr>
          <a:xfrm>
            <a:off x="1187624" y="1556792"/>
            <a:ext cx="7128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Recursos alternativos.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Crear un directorio dentro de res/ con el patrón «</a:t>
            </a:r>
            <a:r>
              <a:rPr lang="es-ES" dirty="0" err="1" smtClean="0">
                <a:solidFill>
                  <a:srgbClr val="000000"/>
                </a:solidFill>
              </a:rPr>
              <a:t>tipo_recurso</a:t>
            </a:r>
            <a:r>
              <a:rPr lang="es-ES" dirty="0" smtClean="0">
                <a:solidFill>
                  <a:srgbClr val="000000"/>
                </a:solidFill>
              </a:rPr>
              <a:t>-calificador»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>
                <a:solidFill>
                  <a:srgbClr val="000000"/>
                </a:solidFill>
              </a:rPr>
              <a:t>t</a:t>
            </a:r>
            <a:r>
              <a:rPr lang="es-ES" dirty="0" err="1" smtClean="0">
                <a:solidFill>
                  <a:srgbClr val="000000"/>
                </a:solidFill>
              </a:rPr>
              <a:t>ipo_recurso</a:t>
            </a:r>
            <a:r>
              <a:rPr lang="es-ES" dirty="0" smtClean="0">
                <a:solidFill>
                  <a:srgbClr val="000000"/>
                </a:solidFill>
              </a:rPr>
              <a:t>: directorio asociado al tipo de recurso</a:t>
            </a: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Calificador: configuración para la que se aplica dicho recurso</a:t>
            </a:r>
          </a:p>
        </p:txBody>
      </p:sp>
      <p:pic>
        <p:nvPicPr>
          <p:cNvPr id="13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257813"/>
            <a:ext cx="349752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Contenido</a:t>
            </a:r>
            <a:r>
              <a:rPr lang="es-ES" dirty="0">
                <a:solidFill>
                  <a:srgbClr val="000000"/>
                </a:solidFill>
              </a:rPr>
              <a:t>. </a:t>
            </a:r>
            <a:r>
              <a:rPr lang="es-ES" dirty="0" err="1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0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7434182" cy="1934924"/>
          </a:xfrm>
          <a:prstGeom prst="rect">
            <a:avLst/>
          </a:prstGeom>
        </p:spPr>
      </p:pic>
      <p:pic>
        <p:nvPicPr>
          <p:cNvPr id="13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653136"/>
            <a:ext cx="753996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7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19695" y="1124744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Recursos alternativos. Calificadores.</a:t>
            </a:r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2453426" cy="4896544"/>
          </a:xfrm>
          <a:prstGeom prst="rect">
            <a:avLst/>
          </a:prstGeom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9" y="1628799"/>
            <a:ext cx="2428038" cy="489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4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19695" y="1124744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Recursos alternativos. Calificadores.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196752"/>
            <a:ext cx="2601100" cy="5503156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628800"/>
            <a:ext cx="2520280" cy="50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1187624" y="1556792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Recursos alternativos. Calificadores.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Normas.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Puedes especificar distintos tipos de calificadores separados por un guión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Debes respetar el orden de los calificadores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No pueden anidarse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Son insensibles a las mayúsculas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Solo puede usarse un calificador de cada tipo</a:t>
            </a:r>
          </a:p>
        </p:txBody>
      </p:sp>
    </p:spTree>
    <p:extLst>
      <p:ext uri="{BB962C8B-B14F-4D97-AF65-F5344CB8AC3E}">
        <p14:creationId xmlns:p14="http://schemas.microsoft.com/office/powerpoint/2010/main" val="191920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192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Compatibilidad.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>
                <a:solidFill>
                  <a:srgbClr val="000000"/>
                </a:solidFill>
              </a:rPr>
              <a:t>Usar siempre los directorios «por defecto</a:t>
            </a:r>
            <a:r>
              <a:rPr lang="es-ES" dirty="0" smtClean="0">
                <a:solidFill>
                  <a:srgbClr val="000000"/>
                </a:solidFill>
              </a:rPr>
              <a:t>»</a:t>
            </a:r>
          </a:p>
          <a:p>
            <a:pPr marL="7429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Usar </a:t>
            </a:r>
            <a:r>
              <a:rPr lang="es-ES" dirty="0" err="1" smtClean="0">
                <a:solidFill>
                  <a:srgbClr val="000000"/>
                </a:solidFill>
              </a:rPr>
              <a:t>values</a:t>
            </a:r>
            <a:r>
              <a:rPr lang="es-ES" dirty="0" smtClean="0">
                <a:solidFill>
                  <a:srgbClr val="000000"/>
                </a:solidFill>
              </a:rPr>
              <a:t>/</a:t>
            </a:r>
            <a:r>
              <a:rPr lang="es-ES" dirty="0" err="1" smtClean="0">
                <a:solidFill>
                  <a:srgbClr val="000000"/>
                </a:solidFill>
              </a:rPr>
              <a:t>string</a:t>
            </a:r>
            <a:r>
              <a:rPr lang="es-ES" dirty="0" smtClean="0">
                <a:solidFill>
                  <a:srgbClr val="000000"/>
                </a:solidFill>
              </a:rPr>
              <a:t> para el idioma por defecto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Usar </a:t>
            </a:r>
            <a:r>
              <a:rPr lang="es-ES" dirty="0" err="1" smtClean="0">
                <a:solidFill>
                  <a:srgbClr val="000000"/>
                </a:solidFill>
              </a:rPr>
              <a:t>layout</a:t>
            </a:r>
            <a:r>
              <a:rPr lang="es-ES" dirty="0" smtClean="0">
                <a:solidFill>
                  <a:srgbClr val="000000"/>
                </a:solidFill>
              </a:rPr>
              <a:t> para las interfaces por defecto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Ajustar siempre la propiedad </a:t>
            </a:r>
            <a:r>
              <a:rPr lang="es-ES" dirty="0" err="1" smtClean="0">
                <a:solidFill>
                  <a:srgbClr val="000000"/>
                </a:solidFill>
              </a:rPr>
              <a:t>minSdkVersion</a:t>
            </a: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Adaptar las imágenes a las distintas densidades de pantalla</a:t>
            </a:r>
          </a:p>
        </p:txBody>
      </p:sp>
    </p:spTree>
    <p:extLst>
      <p:ext uri="{BB962C8B-B14F-4D97-AF65-F5344CB8AC3E}">
        <p14:creationId xmlns:p14="http://schemas.microsoft.com/office/powerpoint/2010/main" val="159565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96752"/>
            <a:ext cx="2664296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0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2 CuadroTexto"/>
          <p:cNvSpPr txBox="1"/>
          <p:nvPr/>
        </p:nvSpPr>
        <p:spPr>
          <a:xfrm>
            <a:off x="1187624" y="1700808"/>
            <a:ext cx="619268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Acceder a los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R.java, Autogenerado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Recursos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R.tipo_recurso.id_recurso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Android:name</a:t>
            </a:r>
            <a:r>
              <a:rPr lang="es-ES" dirty="0" smtClean="0">
                <a:solidFill>
                  <a:srgbClr val="000000"/>
                </a:solidFill>
              </a:rPr>
              <a:t>=</a:t>
            </a:r>
            <a:r>
              <a:rPr lang="es-ES" dirty="0" err="1" smtClean="0">
                <a:solidFill>
                  <a:srgbClr val="000000"/>
                </a:solidFill>
              </a:rPr>
              <a:t>id_recurso</a:t>
            </a: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XML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@</a:t>
            </a:r>
            <a:r>
              <a:rPr lang="es-ES" dirty="0" err="1" smtClean="0">
                <a:solidFill>
                  <a:srgbClr val="000000"/>
                </a:solidFill>
              </a:rPr>
              <a:t>tipo_recurso</a:t>
            </a:r>
            <a:r>
              <a:rPr lang="es-ES" dirty="0" smtClean="0">
                <a:solidFill>
                  <a:srgbClr val="000000"/>
                </a:solidFill>
              </a:rPr>
              <a:t>/</a:t>
            </a:r>
            <a:r>
              <a:rPr lang="es-ES" dirty="0" err="1" smtClean="0">
                <a:solidFill>
                  <a:srgbClr val="000000"/>
                </a:solidFill>
              </a:rPr>
              <a:t>id_recurso</a:t>
            </a:r>
            <a:endParaRPr lang="es-ES" dirty="0" smtClean="0">
              <a:solidFill>
                <a:srgbClr val="000000"/>
              </a:solidFill>
            </a:endParaRP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1200150" lvl="2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Código</a:t>
            </a: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r>
              <a:rPr lang="es-ES" dirty="0" err="1" smtClean="0">
                <a:solidFill>
                  <a:srgbClr val="000000"/>
                </a:solidFill>
              </a:rPr>
              <a:t>R.id.id_recurso</a:t>
            </a:r>
            <a:endParaRPr lang="es-ES" dirty="0" smtClean="0">
              <a:solidFill>
                <a:srgbClr val="000000"/>
              </a:solidFill>
            </a:endParaRPr>
          </a:p>
          <a:p>
            <a:pPr lvl="3"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Context.getResources</a:t>
            </a:r>
            <a:r>
              <a:rPr lang="es-ES" dirty="0" smtClean="0">
                <a:solidFill>
                  <a:srgbClr val="0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3199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331640" y="1628800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Acceder a los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Ejemplo desde Código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64904"/>
            <a:ext cx="772726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2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971600" y="1484784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Acceder a los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Ejemplo desde XML</a:t>
            </a:r>
          </a:p>
        </p:txBody>
      </p:sp>
      <p:pic>
        <p:nvPicPr>
          <p:cNvPr id="13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93096"/>
            <a:ext cx="5951910" cy="1656184"/>
          </a:xfrm>
          <a:prstGeom prst="rect">
            <a:avLst/>
          </a:prstGeom>
        </p:spPr>
      </p:pic>
      <p:pic>
        <p:nvPicPr>
          <p:cNvPr id="14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62" y="2708920"/>
            <a:ext cx="741193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484784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Acceder a los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Recursos del sistema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7178618" cy="1388610"/>
          </a:xfrm>
          <a:prstGeom prst="rect">
            <a:avLst/>
          </a:prstGeom>
        </p:spPr>
      </p:pic>
      <p:pic>
        <p:nvPicPr>
          <p:cNvPr id="1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57192"/>
            <a:ext cx="7978512" cy="4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2 CuadroTexto"/>
          <p:cNvSpPr txBox="1"/>
          <p:nvPr/>
        </p:nvSpPr>
        <p:spPr>
          <a:xfrm>
            <a:off x="971600" y="1700808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Tipos de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err="1" smtClean="0">
                <a:solidFill>
                  <a:srgbClr val="000000"/>
                </a:solidFill>
              </a:rPr>
              <a:t>String</a:t>
            </a:r>
            <a:r>
              <a:rPr lang="es-ES" dirty="0" smtClean="0">
                <a:solidFill>
                  <a:srgbClr val="000000"/>
                </a:solidFill>
              </a:rPr>
              <a:t>: res/</a:t>
            </a:r>
            <a:r>
              <a:rPr lang="es-ES" dirty="0" err="1" smtClean="0">
                <a:solidFill>
                  <a:srgbClr val="000000"/>
                </a:solidFill>
              </a:rPr>
              <a:t>values</a:t>
            </a:r>
            <a:r>
              <a:rPr lang="es-ES" dirty="0" smtClean="0">
                <a:solidFill>
                  <a:srgbClr val="000000"/>
                </a:solidFill>
              </a:rPr>
              <a:t>/string.xml</a:t>
            </a:r>
          </a:p>
        </p:txBody>
      </p:sp>
      <p:pic>
        <p:nvPicPr>
          <p:cNvPr id="13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40968"/>
            <a:ext cx="727105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0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Contenido</a:t>
            </a:r>
            <a:r>
              <a:rPr lang="es-ES" dirty="0">
                <a:solidFill>
                  <a:srgbClr val="000000"/>
                </a:solidFill>
              </a:rPr>
              <a:t>. </a:t>
            </a:r>
            <a:r>
              <a:rPr lang="es-ES" dirty="0" err="1">
                <a:solidFill>
                  <a:srgbClr val="000000"/>
                </a:solidFill>
              </a:rPr>
              <a:t>Activity</a:t>
            </a:r>
            <a:endParaRPr lang="es-ES" dirty="0" smtClean="0">
              <a:solidFill>
                <a:srgbClr val="000000"/>
              </a:solidFill>
            </a:endParaRPr>
          </a:p>
        </p:txBody>
      </p:sp>
      <p:pic>
        <p:nvPicPr>
          <p:cNvPr id="1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88" y="4005064"/>
            <a:ext cx="5719498" cy="576064"/>
          </a:xfrm>
          <a:prstGeom prst="rect">
            <a:avLst/>
          </a:prstGeom>
        </p:spPr>
      </p:pic>
      <p:pic>
        <p:nvPicPr>
          <p:cNvPr id="12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7180584" cy="1008112"/>
          </a:xfrm>
          <a:prstGeom prst="rect">
            <a:avLst/>
          </a:prstGeom>
        </p:spPr>
      </p:pic>
      <p:pic>
        <p:nvPicPr>
          <p:cNvPr id="14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48" y="4648658"/>
            <a:ext cx="5635648" cy="652549"/>
          </a:xfrm>
          <a:prstGeom prst="rect">
            <a:avLst/>
          </a:prstGeom>
        </p:spPr>
      </p:pic>
      <p:pic>
        <p:nvPicPr>
          <p:cNvPr id="15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301207"/>
            <a:ext cx="3076128" cy="5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916832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Tipos de recursos.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dirty="0" smtClean="0">
              <a:solidFill>
                <a:srgbClr val="000000"/>
              </a:solidFill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ES" dirty="0" smtClean="0">
                <a:solidFill>
                  <a:srgbClr val="000000"/>
                </a:solidFill>
              </a:rPr>
              <a:t>Selector: res/color/filename.xml</a:t>
            </a:r>
          </a:p>
        </p:txBody>
      </p:sp>
      <p:pic>
        <p:nvPicPr>
          <p:cNvPr id="11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73016"/>
            <a:ext cx="741953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916832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Internacionalización. Distintos Idiomas. I18n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51521" y="2420888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Para añadir soporte para más idiomas, crear directorios </a:t>
            </a:r>
            <a:r>
              <a:rPr lang="es-ES_tradnl" dirty="0" smtClean="0"/>
              <a:t>adicionales dentro </a:t>
            </a:r>
            <a:r>
              <a:rPr lang="es-ES_tradnl" dirty="0"/>
              <a:t>res </a:t>
            </a:r>
          </a:p>
          <a:p>
            <a:r>
              <a:rPr lang="es-ES_tradnl" dirty="0" smtClean="0"/>
              <a:t>que </a:t>
            </a:r>
            <a:r>
              <a:rPr lang="es-ES_tradnl" dirty="0"/>
              <a:t>incluyen un guión y el código ISO del país al final del nombre del directorio. </a:t>
            </a:r>
            <a:endParaRPr lang="es-ES_tradnl" dirty="0" smtClean="0"/>
          </a:p>
          <a:p>
            <a:endParaRPr lang="es-ES_tradnl" dirty="0"/>
          </a:p>
        </p:txBody>
      </p:sp>
      <p:pic>
        <p:nvPicPr>
          <p:cNvPr id="3" name="Imagen 2" descr="Captura de pantalla 2013-06-04 a la(s) 15.4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17032"/>
            <a:ext cx="2808312" cy="25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187624" y="1916832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Internacionalización. Distintos Idiomas. I18n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51521" y="2420888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Por </a:t>
            </a:r>
            <a:r>
              <a:rPr lang="es-ES_tradnl" dirty="0"/>
              <a:t>ejemplo, los valores-es / es el directorio que contiene </a:t>
            </a:r>
            <a:r>
              <a:rPr lang="es-ES_tradnl" dirty="0" smtClean="0"/>
              <a:t>los recursos de texto en español.</a:t>
            </a:r>
          </a:p>
          <a:p>
            <a:endParaRPr lang="es-ES_tradnl" dirty="0"/>
          </a:p>
          <a:p>
            <a:r>
              <a:rPr lang="es-ES_tradnl" dirty="0" err="1" smtClean="0"/>
              <a:t>Android</a:t>
            </a:r>
            <a:r>
              <a:rPr lang="es-ES_tradnl" dirty="0" smtClean="0"/>
              <a:t> </a:t>
            </a:r>
            <a:r>
              <a:rPr lang="es-ES_tradnl" dirty="0"/>
              <a:t>carga los recursos apropiados de acuerdo con la configuración regional del equipo en tiempo de ejecución.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25144"/>
            <a:ext cx="3876714" cy="14401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09" y="4725144"/>
            <a:ext cx="364949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9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Distintas pantallas.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clasifica pantallas de dispositivos que utilizan dos propiedades generales: tamaño y densidad.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Una aplicación </a:t>
            </a:r>
            <a:r>
              <a:rPr lang="es-ES_tradnl" dirty="0"/>
              <a:t>se puede instalar en dispositivos con pantallas que </a:t>
            </a:r>
            <a:r>
              <a:rPr lang="es-ES_tradnl" dirty="0" err="1" smtClean="0"/>
              <a:t>varian</a:t>
            </a:r>
            <a:r>
              <a:rPr lang="es-ES_tradnl" dirty="0" smtClean="0"/>
              <a:t> </a:t>
            </a:r>
            <a:r>
              <a:rPr lang="es-ES_tradnl" dirty="0"/>
              <a:t>en tamaño y densidad. Como tal, debe incluir algunos recursos alternativos que optimizan el aspecto de su aplicación para diferentes tamaños de pantalla y densidades.</a:t>
            </a:r>
          </a:p>
          <a:p>
            <a:endParaRPr lang="es-ES_tradnl" dirty="0"/>
          </a:p>
          <a:p>
            <a:r>
              <a:rPr lang="es-ES_tradnl" dirty="0"/>
              <a:t>Hay cuatro tamaños generalizadas: pequeño, normal, grande, extra grande del</a:t>
            </a:r>
          </a:p>
          <a:p>
            <a:endParaRPr lang="es-ES_tradnl" dirty="0" smtClean="0"/>
          </a:p>
          <a:p>
            <a:r>
              <a:rPr lang="es-ES_tradnl" dirty="0" smtClean="0"/>
              <a:t>Hay </a:t>
            </a:r>
            <a:r>
              <a:rPr lang="es-ES_tradnl" dirty="0"/>
              <a:t>cuatro densidades bajas generalizadas: </a:t>
            </a:r>
            <a:r>
              <a:rPr lang="es-ES_tradnl" dirty="0" smtClean="0"/>
              <a:t>(</a:t>
            </a:r>
            <a:r>
              <a:rPr lang="es-ES_tradnl" dirty="0" err="1" smtClean="0"/>
              <a:t>ldpi</a:t>
            </a:r>
            <a:r>
              <a:rPr lang="es-ES_tradnl" dirty="0" smtClean="0"/>
              <a:t>)</a:t>
            </a:r>
            <a:r>
              <a:rPr lang="es-ES_tradnl" dirty="0"/>
              <a:t>, medianas </a:t>
            </a:r>
            <a:r>
              <a:rPr lang="es-ES_tradnl" dirty="0" smtClean="0"/>
              <a:t>(</a:t>
            </a:r>
            <a:r>
              <a:rPr lang="es-ES_tradnl" dirty="0" err="1" smtClean="0"/>
              <a:t>mdpi</a:t>
            </a:r>
            <a:r>
              <a:rPr lang="es-ES_tradnl" dirty="0" smtClean="0"/>
              <a:t>)</a:t>
            </a:r>
            <a:r>
              <a:rPr lang="es-ES_tradnl" dirty="0"/>
              <a:t>, altos </a:t>
            </a:r>
            <a:r>
              <a:rPr lang="es-ES_tradnl" dirty="0" smtClean="0"/>
              <a:t>(</a:t>
            </a:r>
            <a:r>
              <a:rPr lang="es-ES_tradnl" dirty="0" err="1" smtClean="0"/>
              <a:t>hdpi</a:t>
            </a:r>
            <a:r>
              <a:rPr lang="es-ES_tradnl" dirty="0" smtClean="0"/>
              <a:t>)</a:t>
            </a:r>
            <a:r>
              <a:rPr lang="es-ES_tradnl" dirty="0"/>
              <a:t>, altas adicional (</a:t>
            </a:r>
            <a:r>
              <a:rPr lang="es-ES_tradnl" dirty="0" err="1"/>
              <a:t>xhdpi</a:t>
            </a:r>
            <a:r>
              <a:rPr lang="es-ES_tradnl" dirty="0" smtClean="0"/>
              <a:t>)</a:t>
            </a:r>
          </a:p>
          <a:p>
            <a:endParaRPr lang="es-ES_tradnl" dirty="0"/>
          </a:p>
          <a:p>
            <a:r>
              <a:rPr lang="es-ES_tradnl" dirty="0" smtClean="0"/>
              <a:t>ICS incluye una nueva </a:t>
            </a:r>
            <a:r>
              <a:rPr lang="es-ES_tradnl" dirty="0" err="1" smtClean="0"/>
              <a:t>categoria</a:t>
            </a:r>
            <a:r>
              <a:rPr lang="es-ES_tradnl" dirty="0" smtClean="0"/>
              <a:t> (</a:t>
            </a:r>
            <a:r>
              <a:rPr lang="es-ES_tradnl" dirty="0" err="1" smtClean="0"/>
              <a:t>xxdpi</a:t>
            </a:r>
            <a:r>
              <a:rPr lang="es-ES_tradnl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85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Distintas pantallas.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Debemos crear distintos </a:t>
            </a:r>
            <a:r>
              <a:rPr lang="es-ES_tradnl" dirty="0" err="1" smtClean="0"/>
              <a:t>layouts</a:t>
            </a:r>
            <a:r>
              <a:rPr lang="es-ES_tradnl" dirty="0" smtClean="0"/>
              <a:t> para cada una de las pantallas que consideremos que deben tener una distribución distinta debido a la disponibilidad de espacio.</a:t>
            </a:r>
            <a:endParaRPr lang="es-ES" dirty="0"/>
          </a:p>
        </p:txBody>
      </p:sp>
      <p:pic>
        <p:nvPicPr>
          <p:cNvPr id="3" name="Imagen 2" descr="Captura de pantalla 2013-06-04 a la(s) 16.05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2235200" cy="1689100"/>
          </a:xfrm>
          <a:prstGeom prst="rect">
            <a:avLst/>
          </a:prstGeom>
        </p:spPr>
      </p:pic>
      <p:pic>
        <p:nvPicPr>
          <p:cNvPr id="4" name="Imagen 3" descr="Captura de pantalla 2013-06-04 a la(s) 16.06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356992"/>
            <a:ext cx="5181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Distintas pantallas.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Debemos proporcionar </a:t>
            </a:r>
            <a:r>
              <a:rPr lang="es-ES_tradnl" dirty="0"/>
              <a:t>recursos de mapa de bits que se </a:t>
            </a:r>
            <a:r>
              <a:rPr lang="es-ES_tradnl" dirty="0" smtClean="0"/>
              <a:t>escalen </a:t>
            </a:r>
            <a:r>
              <a:rPr lang="es-ES_tradnl" dirty="0"/>
              <a:t>adecuadamente a cada </a:t>
            </a:r>
            <a:r>
              <a:rPr lang="es-ES_tradnl" dirty="0" smtClean="0"/>
              <a:t>una de las densidades: </a:t>
            </a:r>
            <a:r>
              <a:rPr lang="es-ES_tradnl" dirty="0"/>
              <a:t>baja, media, alta y muy </a:t>
            </a:r>
            <a:r>
              <a:rPr lang="es-ES_tradnl" dirty="0" smtClean="0"/>
              <a:t>alta. </a:t>
            </a:r>
          </a:p>
          <a:p>
            <a:endParaRPr lang="es-ES_tradnl" dirty="0"/>
          </a:p>
          <a:p>
            <a:r>
              <a:rPr lang="es-ES_tradnl" dirty="0" smtClean="0"/>
              <a:t>Esto ayuda </a:t>
            </a:r>
            <a:r>
              <a:rPr lang="es-ES_tradnl" dirty="0"/>
              <a:t>a conseguir una buena calidad gráfica y rendimiento en todas las densidades de pantalla.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05064"/>
            <a:ext cx="2765828" cy="1656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56991"/>
            <a:ext cx="3384376" cy="30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Distintas versiones.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 </a:t>
            </a:r>
            <a:r>
              <a:rPr lang="es-ES_tradnl" dirty="0" err="1" smtClean="0"/>
              <a:t>AndroidManifest.xml</a:t>
            </a:r>
            <a:r>
              <a:rPr lang="es-ES_tradnl" dirty="0" smtClean="0"/>
              <a:t> </a:t>
            </a:r>
            <a:r>
              <a:rPr lang="es-ES_tradnl" dirty="0"/>
              <a:t>describe detalles sobre su aplicación e identifica las versiones de </a:t>
            </a:r>
            <a:r>
              <a:rPr lang="es-ES_tradnl" dirty="0" err="1"/>
              <a:t>Android</a:t>
            </a:r>
            <a:r>
              <a:rPr lang="es-ES_tradnl" dirty="0"/>
              <a:t> que soporta.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En </a:t>
            </a:r>
            <a:r>
              <a:rPr lang="es-ES_tradnl" dirty="0"/>
              <a:t>concreto, los atributos </a:t>
            </a:r>
            <a:r>
              <a:rPr lang="es-ES_tradnl" dirty="0" err="1"/>
              <a:t>minSdkVersion</a:t>
            </a:r>
            <a:r>
              <a:rPr lang="es-ES_tradnl" dirty="0"/>
              <a:t> y </a:t>
            </a:r>
            <a:r>
              <a:rPr lang="es-ES_tradnl" dirty="0" err="1" smtClean="0"/>
              <a:t>targetSdkVersion</a:t>
            </a:r>
            <a:r>
              <a:rPr lang="es-ES_tradnl" dirty="0" smtClean="0"/>
              <a:t> identifican </a:t>
            </a:r>
            <a:r>
              <a:rPr lang="es-ES_tradnl" dirty="0"/>
              <a:t>el nivel API más bajo con el que </a:t>
            </a:r>
            <a:r>
              <a:rPr lang="es-ES_tradnl" dirty="0" smtClean="0"/>
              <a:t>la aplicación </a:t>
            </a:r>
            <a:r>
              <a:rPr lang="es-ES_tradnl" dirty="0"/>
              <a:t>es compatible y el más </a:t>
            </a:r>
            <a:r>
              <a:rPr lang="es-ES_tradnl" dirty="0" smtClean="0"/>
              <a:t>alto.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33056"/>
            <a:ext cx="8280920" cy="129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Distintas versiones.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proporciona un código único para cada versión de la </a:t>
            </a:r>
            <a:r>
              <a:rPr lang="es-ES_tradnl" dirty="0" smtClean="0"/>
              <a:t>plataforma. </a:t>
            </a:r>
          </a:p>
          <a:p>
            <a:endParaRPr lang="es-ES_tradnl" dirty="0"/>
          </a:p>
          <a:p>
            <a:r>
              <a:rPr lang="es-ES_tradnl" dirty="0" smtClean="0"/>
              <a:t>Utilizaremos </a:t>
            </a:r>
            <a:r>
              <a:rPr lang="es-ES_tradnl" dirty="0"/>
              <a:t>estos códigos dentro de la aplicación para crear las condiciones que aseguren </a:t>
            </a:r>
            <a:r>
              <a:rPr lang="es-ES_tradnl" dirty="0" smtClean="0"/>
              <a:t>que el </a:t>
            </a:r>
            <a:r>
              <a:rPr lang="es-ES_tradnl" dirty="0"/>
              <a:t>código que depende de </a:t>
            </a:r>
            <a:r>
              <a:rPr lang="es-ES_tradnl" dirty="0" smtClean="0"/>
              <a:t>un API superior se </a:t>
            </a:r>
            <a:r>
              <a:rPr lang="es-ES_tradnl" dirty="0"/>
              <a:t>ejecuta sólo cuando </a:t>
            </a:r>
            <a:r>
              <a:rPr lang="es-ES_tradnl" dirty="0" smtClean="0"/>
              <a:t>estén disponibles.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5024"/>
            <a:ext cx="8021866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5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</a:t>
            </a:r>
            <a:r>
              <a:rPr lang="es-ES" dirty="0" smtClean="0">
                <a:solidFill>
                  <a:srgbClr val="000000"/>
                </a:solidFill>
              </a:rPr>
              <a:t>a</a:t>
            </a:r>
            <a:r>
              <a:rPr lang="es-ES" dirty="0" smtClean="0">
                <a:solidFill>
                  <a:srgbClr val="000000"/>
                </a:solidFill>
              </a:rPr>
              <a:t>lificadores Num</a:t>
            </a:r>
            <a:r>
              <a:rPr lang="es-ES" dirty="0" smtClean="0">
                <a:solidFill>
                  <a:srgbClr val="000000"/>
                </a:solidFill>
              </a:rPr>
              <a:t>éricos</a:t>
            </a:r>
            <a:r>
              <a:rPr lang="es-ES" dirty="0" smtClean="0">
                <a:solidFill>
                  <a:srgbClr val="000000"/>
                </a:solidFill>
              </a:rPr>
              <a:t>.</a:t>
            </a:r>
            <a:endParaRPr lang="es-ES" dirty="0" smtClean="0">
              <a:solidFill>
                <a:srgbClr val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772816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Podemos definir un conjunto </a:t>
            </a:r>
            <a:r>
              <a:rPr lang="es-ES_tradnl" dirty="0"/>
              <a:t>de números que </a:t>
            </a:r>
            <a:r>
              <a:rPr lang="es-ES_tradnl" dirty="0" smtClean="0"/>
              <a:t>describan </a:t>
            </a:r>
            <a:r>
              <a:rPr lang="es-ES_tradnl" dirty="0"/>
              <a:t>los tamaños de pantalla </a:t>
            </a:r>
            <a:r>
              <a:rPr lang="es-ES_tradnl" dirty="0" smtClean="0"/>
              <a:t>que </a:t>
            </a:r>
            <a:r>
              <a:rPr lang="es-ES_tradnl" dirty="0" err="1" smtClean="0"/>
              <a:t>mejkor</a:t>
            </a:r>
            <a:r>
              <a:rPr lang="es-ES_tradnl" dirty="0" smtClean="0"/>
              <a:t> se adaptan a cada una de nuestras interfaces.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Los números que describen el tamaño de la pantalla están en </a:t>
            </a:r>
            <a:r>
              <a:rPr lang="es-ES_tradnl" dirty="0" smtClean="0"/>
              <a:t>"DIP”</a:t>
            </a:r>
            <a:endParaRPr lang="es-ES_tradnl" dirty="0"/>
          </a:p>
          <a:p>
            <a:endParaRPr lang="es-ES_tradnl" dirty="0" smtClean="0"/>
          </a:p>
          <a:p>
            <a:r>
              <a:rPr lang="es-ES" dirty="0"/>
              <a:t>w</a:t>
            </a:r>
            <a:r>
              <a:rPr lang="es-ES_tradnl" dirty="0" smtClean="0"/>
              <a:t>&lt;X&gt;</a:t>
            </a:r>
            <a:r>
              <a:rPr lang="es-ES_tradnl" dirty="0" err="1" smtClean="0"/>
              <a:t>dp</a:t>
            </a:r>
            <a:r>
              <a:rPr lang="es-ES_tradnl" dirty="0" smtClean="0"/>
              <a:t>: </a:t>
            </a:r>
            <a:r>
              <a:rPr lang="es-ES_tradnl" dirty="0"/>
              <a:t>la anchura actual </a:t>
            </a:r>
            <a:r>
              <a:rPr lang="es-ES_tradnl" dirty="0" smtClean="0"/>
              <a:t>disponible en </a:t>
            </a:r>
            <a:r>
              <a:rPr lang="es-ES_tradnl" dirty="0" err="1" smtClean="0"/>
              <a:t>dip</a:t>
            </a:r>
            <a:r>
              <a:rPr lang="es-ES_tradnl" dirty="0" smtClean="0"/>
              <a:t>, </a:t>
            </a:r>
            <a:r>
              <a:rPr lang="es-ES_tradnl" dirty="0"/>
              <a:t>cambia cuando la pantalla cambia de orientación entre el paisaje y el retrato.</a:t>
            </a:r>
          </a:p>
          <a:p>
            <a:endParaRPr lang="es-ES_tradnl" dirty="0"/>
          </a:p>
          <a:p>
            <a:r>
              <a:rPr lang="es-ES" dirty="0"/>
              <a:t>h</a:t>
            </a:r>
            <a:r>
              <a:rPr lang="es-ES_tradnl" dirty="0" smtClean="0"/>
              <a:t>&lt;X&gt;</a:t>
            </a:r>
            <a:r>
              <a:rPr lang="es-ES_tradnl" dirty="0" err="1" smtClean="0"/>
              <a:t>dp</a:t>
            </a:r>
            <a:r>
              <a:rPr lang="es-ES_tradnl" dirty="0" smtClean="0"/>
              <a:t>: </a:t>
            </a:r>
            <a:r>
              <a:rPr lang="es-ES_tradnl" dirty="0"/>
              <a:t>la altura actual disponible para el </a:t>
            </a:r>
            <a:r>
              <a:rPr lang="es-ES_tradnl" dirty="0" smtClean="0"/>
              <a:t>diseño, </a:t>
            </a:r>
            <a:r>
              <a:rPr lang="es-ES_tradnl" dirty="0"/>
              <a:t>también cambia cuando cambia la orientación de pantalla.</a:t>
            </a:r>
          </a:p>
          <a:p>
            <a:endParaRPr lang="es-ES_tradnl" dirty="0"/>
          </a:p>
          <a:p>
            <a:r>
              <a:rPr lang="es-ES" dirty="0"/>
              <a:t>s</a:t>
            </a:r>
            <a:r>
              <a:rPr lang="es-ES_tradnl" dirty="0" smtClean="0"/>
              <a:t>w&lt;X&gt;</a:t>
            </a:r>
            <a:r>
              <a:rPr lang="es-ES_tradnl" dirty="0" err="1" smtClean="0"/>
              <a:t>dp</a:t>
            </a:r>
            <a:r>
              <a:rPr lang="es-ES_tradnl" dirty="0"/>
              <a:t>: el ancho más pequeño </a:t>
            </a:r>
            <a:r>
              <a:rPr lang="es-ES_tradnl" dirty="0" smtClean="0"/>
              <a:t>disponible, </a:t>
            </a:r>
            <a:r>
              <a:rPr lang="es-ES_tradnl" dirty="0"/>
              <a:t>esta es la anchura mínima </a:t>
            </a:r>
            <a:r>
              <a:rPr lang="es-ES_tradnl" dirty="0" smtClean="0"/>
              <a:t>que </a:t>
            </a:r>
            <a:r>
              <a:rPr lang="es-ES_tradnl" dirty="0"/>
              <a:t>se puedan encontrar en cualquier rotación de la pantalla.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241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849694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smtClean="0">
                <a:solidFill>
                  <a:srgbClr val="000000"/>
                </a:solidFill>
              </a:rPr>
              <a:t>Un APK para gobernarlos a todos, o casi..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1259632" y="13407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Estrategias.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“s</a:t>
            </a:r>
            <a:r>
              <a:rPr lang="es-ES_tradnl" dirty="0" smtClean="0"/>
              <a:t>w&lt;X&gt;</a:t>
            </a:r>
            <a:r>
              <a:rPr lang="es-ES_tradnl" dirty="0" err="1" smtClean="0"/>
              <a:t>dp</a:t>
            </a:r>
            <a:r>
              <a:rPr lang="es-ES_tradnl" dirty="0" smtClean="0"/>
              <a:t>” es </a:t>
            </a:r>
            <a:r>
              <a:rPr lang="es-ES_tradnl" dirty="0"/>
              <a:t>el más importante.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Reemplaza los rangos por valores que </a:t>
            </a:r>
            <a:r>
              <a:rPr lang="es-ES_tradnl" dirty="0"/>
              <a:t>dan el tamaño efectivo.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número se basa en </a:t>
            </a:r>
            <a:r>
              <a:rPr lang="es-ES_tradnl" dirty="0" smtClean="0"/>
              <a:t>la anchura.. </a:t>
            </a:r>
          </a:p>
          <a:p>
            <a:endParaRPr lang="es-ES_tradnl" dirty="0"/>
          </a:p>
        </p:txBody>
      </p:sp>
      <p:pic>
        <p:nvPicPr>
          <p:cNvPr id="3" name="Imagen 2" descr="Captura de pantalla 2013-06-04 a la(s) 16.28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429000"/>
            <a:ext cx="7505700" cy="13843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229200"/>
            <a:ext cx="824717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Servicio</a:t>
            </a:r>
          </a:p>
        </p:txBody>
      </p:sp>
      <p:pic>
        <p:nvPicPr>
          <p:cNvPr id="13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70567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43608" y="1772816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Nueva filosofía de </a:t>
            </a:r>
            <a:r>
              <a:rPr lang="es-ES" dirty="0"/>
              <a:t>d</a:t>
            </a:r>
            <a:r>
              <a:rPr lang="es-ES" dirty="0" smtClean="0"/>
              <a:t>iseño de la ACTIVITY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6696744" cy="37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1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539552" y="1628800"/>
            <a:ext cx="417646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Ciclo de vida de un </a:t>
            </a:r>
            <a:r>
              <a:rPr lang="es-ES" sz="2000" dirty="0" err="1" smtClean="0"/>
              <a:t>Fragment</a:t>
            </a:r>
            <a:endParaRPr lang="es-ES" sz="2000" dirty="0" smtClean="0"/>
          </a:p>
          <a:p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onAttach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/>
              <a:t>o</a:t>
            </a:r>
            <a:r>
              <a:rPr lang="es-ES" sz="2000" dirty="0" err="1" smtClean="0"/>
              <a:t>nCreateView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Arial"/>
              <a:buChar char="•"/>
            </a:pPr>
            <a:endParaRPr lang="es-ES" sz="2000" dirty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onActivityCreated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onDestroyView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onDetach</a:t>
            </a:r>
            <a:r>
              <a:rPr lang="es-ES" sz="2000" dirty="0" smtClean="0"/>
              <a:t>()</a:t>
            </a:r>
            <a:endParaRPr lang="es-ES" sz="2000" dirty="0"/>
          </a:p>
          <a:p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08720"/>
            <a:ext cx="2376264" cy="57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43608" y="1772816"/>
            <a:ext cx="4176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Principales </a:t>
            </a:r>
            <a:r>
              <a:rPr lang="es-ES" sz="2000" dirty="0" err="1" smtClean="0"/>
              <a:t>Fragments</a:t>
            </a:r>
            <a:endParaRPr lang="es-ES" sz="2000" dirty="0" smtClean="0"/>
          </a:p>
          <a:p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Fragment</a:t>
            </a: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DialogFragment</a:t>
            </a: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ListFragment</a:t>
            </a: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/>
              <a:t>PreferenceFragment</a:t>
            </a:r>
            <a:endParaRPr lang="es-ES" sz="2000" dirty="0" smtClean="0"/>
          </a:p>
        </p:txBody>
      </p:sp>
    </p:spTree>
    <p:extLst>
      <p:ext uri="{BB962C8B-B14F-4D97-AF65-F5344CB8AC3E}">
        <p14:creationId xmlns:p14="http://schemas.microsoft.com/office/powerpoint/2010/main" val="104387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916832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Creando un </a:t>
            </a:r>
            <a:r>
              <a:rPr lang="es-ES" sz="2000" dirty="0" err="1" smtClean="0"/>
              <a:t>Fragment</a:t>
            </a:r>
            <a:endParaRPr lang="es-ES" sz="2000" dirty="0" smtClean="0"/>
          </a:p>
        </p:txBody>
      </p:sp>
      <p:pic>
        <p:nvPicPr>
          <p:cNvPr id="11" name="Imagen 10" descr="Captura de pantalla 2011-03-18 a las 18.27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4" y="3068960"/>
            <a:ext cx="8963574" cy="18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0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51520" y="162880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Añadiendo nuestro </a:t>
            </a:r>
            <a:r>
              <a:rPr lang="es-ES" sz="2000" dirty="0" err="1" smtClean="0"/>
              <a:t>Fragment</a:t>
            </a:r>
            <a:r>
              <a:rPr lang="es-ES" sz="2000" dirty="0" smtClean="0"/>
              <a:t> a una </a:t>
            </a:r>
            <a:r>
              <a:rPr lang="es-ES" sz="2000" dirty="0" err="1" smtClean="0"/>
              <a:t>Activity</a:t>
            </a:r>
            <a:r>
              <a:rPr lang="es-ES" sz="2000" dirty="0" smtClean="0"/>
              <a:t> I</a:t>
            </a:r>
          </a:p>
        </p:txBody>
      </p:sp>
      <p:pic>
        <p:nvPicPr>
          <p:cNvPr id="13" name="Imagen 12" descr="Captura de pantalla 2011-03-18 a las 18.2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204864"/>
            <a:ext cx="826891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62880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Añadiendo nuestro </a:t>
            </a:r>
            <a:r>
              <a:rPr lang="es-ES" sz="2000" dirty="0" err="1" smtClean="0"/>
              <a:t>Fragment</a:t>
            </a:r>
            <a:r>
              <a:rPr lang="es-ES" sz="2000" dirty="0" smtClean="0"/>
              <a:t> a una </a:t>
            </a:r>
            <a:r>
              <a:rPr lang="es-ES" sz="2000" dirty="0" err="1" smtClean="0"/>
              <a:t>Activity</a:t>
            </a:r>
            <a:r>
              <a:rPr lang="es-ES" sz="2000" dirty="0" smtClean="0"/>
              <a:t> II</a:t>
            </a:r>
          </a:p>
        </p:txBody>
      </p:sp>
      <p:pic>
        <p:nvPicPr>
          <p:cNvPr id="11" name="Imagen 10" descr="Captura de pantalla 2011-03-18 a las 18.36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974388" cy="648072"/>
          </a:xfrm>
          <a:prstGeom prst="rect">
            <a:avLst/>
          </a:prstGeom>
        </p:spPr>
      </p:pic>
      <p:pic>
        <p:nvPicPr>
          <p:cNvPr id="14" name="Imagen 13" descr="Captura de pantalla 2011-03-18 a las 18.36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861048"/>
            <a:ext cx="877422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51520" y="1628800"/>
            <a:ext cx="648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Manejando nuestros </a:t>
            </a:r>
            <a:r>
              <a:rPr lang="es-ES" sz="2000" dirty="0" err="1" smtClean="0"/>
              <a:t>Fragments</a:t>
            </a:r>
            <a:endParaRPr lang="es-ES" sz="2000" dirty="0" smtClean="0"/>
          </a:p>
        </p:txBody>
      </p:sp>
      <p:pic>
        <p:nvPicPr>
          <p:cNvPr id="13" name="Imagen 12" descr="Captura de pantalla 2011-03-18 a las 18.42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08920"/>
            <a:ext cx="8762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5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Hablando con la </a:t>
            </a:r>
            <a:r>
              <a:rPr lang="es-ES" sz="2000" dirty="0" err="1" smtClean="0"/>
              <a:t>Activity</a:t>
            </a:r>
            <a:endParaRPr lang="es-ES" sz="2000" dirty="0" smtClean="0"/>
          </a:p>
        </p:txBody>
      </p:sp>
      <p:pic>
        <p:nvPicPr>
          <p:cNvPr id="11" name="Imagen 10" descr="Captura de pantalla 2011-03-18 a las 18.48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0928"/>
            <a:ext cx="8900618" cy="286457"/>
          </a:xfrm>
          <a:prstGeom prst="rect">
            <a:avLst/>
          </a:prstGeom>
        </p:spPr>
      </p:pic>
      <p:pic>
        <p:nvPicPr>
          <p:cNvPr id="14" name="Imagen 13" descr="Captura de pantalla 2011-03-18 a las 18.49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45024"/>
            <a:ext cx="9036496" cy="22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1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3" name="Imagen 2" descr="Captura de pantalla 2013-06-08 a la(s) 20.0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8147861" cy="47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23528" y="220486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smtClean="0"/>
              <a:t>1 título</a:t>
            </a:r>
            <a:endParaRPr lang="es-ES_tradnl" dirty="0"/>
          </a:p>
          <a:p>
            <a:r>
              <a:rPr lang="es-ES_tradnl" dirty="0"/>
              <a:t>Esto es opcional y debe ser utilizado solamente cuando el área de contenido está ocupada por un mensaje </a:t>
            </a:r>
            <a:r>
              <a:rPr lang="es-ES_tradnl" dirty="0" smtClean="0"/>
              <a:t>detallado</a:t>
            </a:r>
          </a:p>
          <a:p>
            <a:endParaRPr lang="es-ES_tradnl" dirty="0"/>
          </a:p>
          <a:p>
            <a:r>
              <a:rPr lang="es-ES_tradnl" dirty="0" smtClean="0"/>
              <a:t>2 área </a:t>
            </a:r>
            <a:r>
              <a:rPr lang="es-ES_tradnl" dirty="0"/>
              <a:t>de contenido</a:t>
            </a:r>
          </a:p>
          <a:p>
            <a:r>
              <a:rPr lang="es-ES_tradnl" dirty="0"/>
              <a:t>Esto puede mostrar un mensaje, una lista, o de otro tipo de diseño personalizado.</a:t>
            </a:r>
          </a:p>
          <a:p>
            <a:endParaRPr lang="es-ES_tradnl" dirty="0" smtClean="0"/>
          </a:p>
          <a:p>
            <a:r>
              <a:rPr lang="es-ES_tradnl" dirty="0" smtClean="0"/>
              <a:t>3 Botones </a:t>
            </a:r>
            <a:r>
              <a:rPr lang="es-ES_tradnl" dirty="0"/>
              <a:t>de acción</a:t>
            </a:r>
          </a:p>
          <a:p>
            <a:r>
              <a:rPr lang="es-ES_tradnl" dirty="0"/>
              <a:t>No debe haber más de tres botones de acción en un cuadro de diálogo.</a:t>
            </a:r>
            <a:endParaRPr lang="es-ES" dirty="0"/>
          </a:p>
        </p:txBody>
      </p:sp>
      <p:pic>
        <p:nvPicPr>
          <p:cNvPr id="5" name="Imagen 4" descr="Captura de pantalla 2013-06-08 a la(s) 20.0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988840"/>
            <a:ext cx="4356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Servicio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25" y="3716422"/>
            <a:ext cx="5617045" cy="565745"/>
          </a:xfrm>
          <a:prstGeom prst="rect">
            <a:avLst/>
          </a:prstGeom>
        </p:spPr>
      </p:pic>
      <p:pic>
        <p:nvPicPr>
          <p:cNvPr id="11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64904"/>
            <a:ext cx="7176247" cy="1007503"/>
          </a:xfrm>
          <a:prstGeom prst="rect">
            <a:avLst/>
          </a:prstGeom>
        </p:spPr>
      </p:pic>
      <p:pic>
        <p:nvPicPr>
          <p:cNvPr id="12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652527"/>
            <a:ext cx="5596983" cy="648072"/>
          </a:xfrm>
          <a:prstGeom prst="rect">
            <a:avLst/>
          </a:prstGeom>
        </p:spPr>
      </p:pic>
      <p:pic>
        <p:nvPicPr>
          <p:cNvPr id="14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9" y="5660639"/>
            <a:ext cx="306633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1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Añadir botones al dialogo. Positive/</a:t>
            </a:r>
            <a:r>
              <a:rPr lang="es-ES_tradnl" dirty="0" err="1" smtClean="0"/>
              <a:t>Negative</a:t>
            </a:r>
            <a:r>
              <a:rPr lang="es-ES_tradnl" dirty="0" smtClean="0"/>
              <a:t>/Neutral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7848872" cy="41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Layout</a:t>
            </a:r>
            <a:r>
              <a:rPr lang="es-ES_tradnl" dirty="0" smtClean="0"/>
              <a:t> personalizado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7"/>
            <a:ext cx="6408712" cy="43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8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Mostrar el </a:t>
            </a:r>
            <a:r>
              <a:rPr lang="es-ES_tradnl" dirty="0" err="1" smtClean="0"/>
              <a:t>fragment</a:t>
            </a:r>
            <a:r>
              <a:rPr lang="es-ES_tradnl" dirty="0" smtClean="0"/>
              <a:t> como diálogo.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0888"/>
            <a:ext cx="6408712" cy="42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9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Mostrar el </a:t>
            </a:r>
            <a:r>
              <a:rPr lang="es-ES_tradnl" dirty="0" err="1" smtClean="0"/>
              <a:t>fragment</a:t>
            </a:r>
            <a:r>
              <a:rPr lang="es-ES_tradnl" dirty="0" smtClean="0"/>
              <a:t> como diálogo.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50742"/>
            <a:ext cx="6408712" cy="37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4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83568" y="2204864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Existe la opción de mostrar una actividad con el aspecto de un dialogo.</a:t>
            </a:r>
          </a:p>
          <a:p>
            <a:endParaRPr lang="es-ES_tradnl" dirty="0"/>
          </a:p>
          <a:p>
            <a:r>
              <a:rPr lang="es-ES_tradnl" dirty="0" smtClean="0"/>
              <a:t>Es útil si tenemos mucha carga lógica en el dialogo.</a:t>
            </a:r>
          </a:p>
          <a:p>
            <a:endParaRPr lang="es-ES_tradnl" dirty="0"/>
          </a:p>
          <a:p>
            <a:r>
              <a:rPr lang="es-ES_tradnl" dirty="0" smtClean="0"/>
              <a:t>Podemos crear actividades que cubran de forma parcial la pantalla.</a:t>
            </a:r>
          </a:p>
          <a:p>
            <a:endParaRPr lang="es-ES_tradnl" dirty="0"/>
          </a:p>
          <a:p>
            <a:r>
              <a:rPr lang="es-ES_tradnl" dirty="0" smtClean="0"/>
              <a:t>En útil para adaptar pantallas diseñadas para dispositivos pequeños en otros con pantalla grande.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Fragment</a:t>
            </a:r>
            <a:r>
              <a:rPr lang="es-ES" sz="2000" dirty="0" smtClean="0"/>
              <a:t> como diálogos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85184"/>
            <a:ext cx="6408712" cy="5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8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Loaders</a:t>
            </a:r>
            <a:endParaRPr lang="es-ES" sz="2000" dirty="0" smtClean="0"/>
          </a:p>
        </p:txBody>
      </p:sp>
      <p:sp>
        <p:nvSpPr>
          <p:cNvPr id="12" name="CuadroTexto 11"/>
          <p:cNvSpPr txBox="1"/>
          <p:nvPr/>
        </p:nvSpPr>
        <p:spPr>
          <a:xfrm>
            <a:off x="611560" y="2204864"/>
            <a:ext cx="6480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1 Funcionalidades</a:t>
            </a:r>
          </a:p>
          <a:p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smtClean="0"/>
              <a:t>Obtener datos de forma asíncrona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smtClean="0"/>
              <a:t>Monitorizan el origen de datos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smtClean="0"/>
              <a:t>Reconectan de forma automática</a:t>
            </a:r>
          </a:p>
          <a:p>
            <a:pPr marL="800100" lvl="1" indent="-342900">
              <a:buFont typeface="Arial"/>
              <a:buChar char="•"/>
            </a:pPr>
            <a:endParaRPr lang="es-ES" sz="2000" dirty="0" smtClean="0"/>
          </a:p>
          <a:p>
            <a:pPr marL="800100" lvl="1" indent="-342900">
              <a:buFont typeface="Arial"/>
              <a:buChar char="•"/>
            </a:pPr>
            <a:r>
              <a:rPr lang="es-ES" sz="2000" dirty="0" smtClean="0"/>
              <a:t>No necesitamos volver a obtener los datos</a:t>
            </a:r>
          </a:p>
        </p:txBody>
      </p:sp>
    </p:spTree>
    <p:extLst>
      <p:ext uri="{BB962C8B-B14F-4D97-AF65-F5344CB8AC3E}">
        <p14:creationId xmlns:p14="http://schemas.microsoft.com/office/powerpoint/2010/main" val="259885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Loaders</a:t>
            </a:r>
            <a:endParaRPr lang="es-ES" sz="2000" dirty="0" smtClean="0"/>
          </a:p>
        </p:txBody>
      </p:sp>
      <p:sp>
        <p:nvSpPr>
          <p:cNvPr id="11" name="CuadroTexto 10"/>
          <p:cNvSpPr txBox="1"/>
          <p:nvPr/>
        </p:nvSpPr>
        <p:spPr>
          <a:xfrm>
            <a:off x="251520" y="198884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2 Clases</a:t>
            </a:r>
          </a:p>
        </p:txBody>
      </p:sp>
      <p:pic>
        <p:nvPicPr>
          <p:cNvPr id="13" name="Imagen 12" descr="Captura de pantalla 2011-03-19 a las 19.40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36912"/>
            <a:ext cx="862495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Loaders</a:t>
            </a:r>
            <a:endParaRPr lang="es-ES" sz="2000" dirty="0" smtClean="0"/>
          </a:p>
        </p:txBody>
      </p:sp>
      <p:sp>
        <p:nvSpPr>
          <p:cNvPr id="11" name="CuadroTexto 10"/>
          <p:cNvSpPr txBox="1"/>
          <p:nvPr/>
        </p:nvSpPr>
        <p:spPr>
          <a:xfrm>
            <a:off x="251520" y="198884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3 Cómo usar un </a:t>
            </a:r>
            <a:r>
              <a:rPr lang="es-ES" sz="2000" dirty="0" err="1"/>
              <a:t>Loader</a:t>
            </a:r>
            <a:endParaRPr lang="es-ES" sz="20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23528" y="2708920"/>
            <a:ext cx="8640960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Iniciar el </a:t>
            </a:r>
            <a:r>
              <a:rPr lang="es-ES" dirty="0" err="1" smtClean="0"/>
              <a:t>Loader</a:t>
            </a:r>
            <a:endParaRPr lang="es-ES" dirty="0" smtClean="0"/>
          </a:p>
          <a:p>
            <a:r>
              <a:rPr lang="es-ES" dirty="0" err="1" smtClean="0"/>
              <a:t>getLoaderManager</a:t>
            </a:r>
            <a:r>
              <a:rPr lang="es-ES" dirty="0" smtClean="0"/>
              <a:t>().</a:t>
            </a:r>
            <a:r>
              <a:rPr lang="es-ES" dirty="0" err="1" smtClean="0"/>
              <a:t>initLoader</a:t>
            </a:r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 id, </a:t>
            </a:r>
            <a:r>
              <a:rPr lang="es-ES" dirty="0" err="1" smtClean="0"/>
              <a:t>bundle</a:t>
            </a:r>
            <a:r>
              <a:rPr lang="es-ES" dirty="0" smtClean="0"/>
              <a:t> </a:t>
            </a:r>
            <a:r>
              <a:rPr lang="es-ES" dirty="0" err="1" smtClean="0"/>
              <a:t>args</a:t>
            </a:r>
            <a:r>
              <a:rPr lang="es-ES" dirty="0" smtClean="0"/>
              <a:t>, </a:t>
            </a:r>
            <a:r>
              <a:rPr lang="es-ES" dirty="0" err="1" smtClean="0"/>
              <a:t>LoaderCallbacks</a:t>
            </a:r>
            <a:r>
              <a:rPr lang="es-ES" dirty="0" smtClean="0"/>
              <a:t>&lt;T&gt; </a:t>
            </a:r>
            <a:r>
              <a:rPr lang="es-ES" dirty="0" err="1" smtClean="0"/>
              <a:t>callbacks</a:t>
            </a:r>
            <a:r>
              <a:rPr lang="es-ES" dirty="0" smtClean="0"/>
              <a:t>)</a:t>
            </a:r>
          </a:p>
          <a:p>
            <a:endParaRPr lang="es-ES" dirty="0" smtClean="0"/>
          </a:p>
        </p:txBody>
      </p:sp>
      <p:sp>
        <p:nvSpPr>
          <p:cNvPr id="14" name="CuadroTexto 13"/>
          <p:cNvSpPr txBox="1"/>
          <p:nvPr/>
        </p:nvSpPr>
        <p:spPr>
          <a:xfrm>
            <a:off x="323529" y="3717032"/>
            <a:ext cx="8640960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</a:t>
            </a:r>
            <a:r>
              <a:rPr lang="es-ES" dirty="0" smtClean="0"/>
              <a:t>einiciar el </a:t>
            </a:r>
            <a:r>
              <a:rPr lang="es-ES" dirty="0" err="1" smtClean="0"/>
              <a:t>Loader</a:t>
            </a:r>
            <a:endParaRPr lang="es-ES" dirty="0" smtClean="0"/>
          </a:p>
          <a:p>
            <a:r>
              <a:rPr lang="es-ES" dirty="0" err="1" smtClean="0"/>
              <a:t>getLoaderManager</a:t>
            </a:r>
            <a:r>
              <a:rPr lang="es-ES" dirty="0" smtClean="0"/>
              <a:t>().</a:t>
            </a:r>
            <a:r>
              <a:rPr lang="es-ES" dirty="0" err="1" smtClean="0"/>
              <a:t>restartLoader</a:t>
            </a:r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 id, </a:t>
            </a:r>
            <a:r>
              <a:rPr lang="es-ES" dirty="0" err="1" smtClean="0"/>
              <a:t>bundle</a:t>
            </a:r>
            <a:r>
              <a:rPr lang="es-ES" dirty="0" smtClean="0"/>
              <a:t> </a:t>
            </a:r>
            <a:r>
              <a:rPr lang="es-ES" dirty="0" err="1" smtClean="0"/>
              <a:t>args</a:t>
            </a:r>
            <a:r>
              <a:rPr lang="es-ES" dirty="0" smtClean="0"/>
              <a:t>, </a:t>
            </a:r>
            <a:r>
              <a:rPr lang="es-ES" dirty="0" err="1" smtClean="0"/>
              <a:t>LoaderCallbacks</a:t>
            </a:r>
            <a:r>
              <a:rPr lang="es-ES" dirty="0" smtClean="0"/>
              <a:t>&lt;T&gt; </a:t>
            </a:r>
            <a:r>
              <a:rPr lang="es-ES" dirty="0" err="1" smtClean="0"/>
              <a:t>cback</a:t>
            </a:r>
            <a:r>
              <a:rPr lang="es-ES" dirty="0" smtClean="0"/>
              <a:t>)</a:t>
            </a:r>
          </a:p>
          <a:p>
            <a:endParaRPr lang="es-ES" dirty="0" smtClean="0"/>
          </a:p>
        </p:txBody>
      </p:sp>
      <p:sp>
        <p:nvSpPr>
          <p:cNvPr id="16" name="CuadroTexto 15"/>
          <p:cNvSpPr txBox="1"/>
          <p:nvPr/>
        </p:nvSpPr>
        <p:spPr>
          <a:xfrm>
            <a:off x="323528" y="4581128"/>
            <a:ext cx="8640960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Escuchar al </a:t>
            </a:r>
            <a:r>
              <a:rPr lang="es-ES" dirty="0" err="1" smtClean="0"/>
              <a:t>Loader</a:t>
            </a:r>
            <a:endParaRPr lang="es-ES" dirty="0" smtClean="0"/>
          </a:p>
          <a:p>
            <a:pPr lvl="1"/>
            <a:r>
              <a:rPr lang="es-ES" dirty="0" err="1" smtClean="0"/>
              <a:t>onCreateLoader</a:t>
            </a:r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 id, </a:t>
            </a:r>
            <a:r>
              <a:rPr lang="es-ES" dirty="0" err="1" smtClean="0"/>
              <a:t>bundle</a:t>
            </a:r>
            <a:r>
              <a:rPr lang="es-ES" dirty="0" smtClean="0"/>
              <a:t> </a:t>
            </a:r>
            <a:r>
              <a:rPr lang="es-ES" dirty="0" err="1" smtClean="0"/>
              <a:t>args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onLoadFinished</a:t>
            </a:r>
            <a:r>
              <a:rPr lang="es-ES" dirty="0" smtClean="0"/>
              <a:t>(</a:t>
            </a:r>
            <a:r>
              <a:rPr lang="es-ES" dirty="0" err="1" smtClean="0"/>
              <a:t>Loader</a:t>
            </a:r>
            <a:r>
              <a:rPr lang="es-ES" dirty="0" smtClean="0"/>
              <a:t>&lt;T&gt; </a:t>
            </a:r>
            <a:r>
              <a:rPr lang="es-ES" dirty="0" err="1" smtClean="0"/>
              <a:t>loader</a:t>
            </a:r>
            <a:r>
              <a:rPr lang="es-ES" dirty="0" smtClean="0"/>
              <a:t>, T data)</a:t>
            </a:r>
          </a:p>
          <a:p>
            <a:pPr lvl="1"/>
            <a:r>
              <a:rPr lang="es-ES" dirty="0" err="1" smtClean="0"/>
              <a:t>onLoadReset</a:t>
            </a:r>
            <a:r>
              <a:rPr lang="es-ES" dirty="0" smtClean="0"/>
              <a:t>(</a:t>
            </a:r>
            <a:r>
              <a:rPr lang="es-ES" dirty="0" err="1" smtClean="0"/>
              <a:t>Loader</a:t>
            </a:r>
            <a:r>
              <a:rPr lang="es-ES" dirty="0" smtClean="0"/>
              <a:t>&lt;T&gt;)</a:t>
            </a:r>
          </a:p>
        </p:txBody>
      </p:sp>
    </p:spTree>
    <p:extLst>
      <p:ext uri="{BB962C8B-B14F-4D97-AF65-F5344CB8AC3E}">
        <p14:creationId xmlns:p14="http://schemas.microsoft.com/office/powerpoint/2010/main" val="16679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Action</a:t>
            </a:r>
            <a:r>
              <a:rPr lang="es-ES" sz="2000" dirty="0" smtClean="0"/>
              <a:t> Bar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51520" y="1988840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1 Mostrar el </a:t>
            </a:r>
            <a:r>
              <a:rPr lang="es-ES" sz="2000" dirty="0" err="1"/>
              <a:t>Action</a:t>
            </a:r>
            <a:r>
              <a:rPr lang="es-ES" sz="2000" dirty="0"/>
              <a:t> Bar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51520" y="3861048"/>
            <a:ext cx="864096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2 Ocultar el </a:t>
            </a:r>
            <a:r>
              <a:rPr lang="es-ES" dirty="0" err="1"/>
              <a:t>Action</a:t>
            </a:r>
            <a:r>
              <a:rPr lang="es-ES" dirty="0"/>
              <a:t> Bar</a:t>
            </a:r>
          </a:p>
        </p:txBody>
      </p:sp>
      <p:pic>
        <p:nvPicPr>
          <p:cNvPr id="13" name="Imagen 12" descr="Captura de pantalla 2011-03-21 a las 19.00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08920"/>
            <a:ext cx="6881000" cy="648072"/>
          </a:xfrm>
          <a:prstGeom prst="rect">
            <a:avLst/>
          </a:prstGeom>
        </p:spPr>
      </p:pic>
      <p:pic>
        <p:nvPicPr>
          <p:cNvPr id="17" name="Imagen 16" descr="Captura de pantalla 2011-03-21 a las 19.0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81128"/>
            <a:ext cx="6731000" cy="381000"/>
          </a:xfrm>
          <a:prstGeom prst="rect">
            <a:avLst/>
          </a:prstGeom>
        </p:spPr>
      </p:pic>
      <p:pic>
        <p:nvPicPr>
          <p:cNvPr id="18" name="Imagen 17" descr="Captura de pantalla 2011-03-21 a las 19.01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229200"/>
            <a:ext cx="3987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0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Action</a:t>
            </a:r>
            <a:r>
              <a:rPr lang="es-ES" sz="2000" dirty="0" smtClean="0"/>
              <a:t> Bar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23528" y="2132856"/>
            <a:ext cx="6480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3</a:t>
            </a:r>
            <a:r>
              <a:rPr lang="es-ES" sz="2000" dirty="0" smtClean="0"/>
              <a:t> Añadir “</a:t>
            </a:r>
            <a:r>
              <a:rPr lang="es-ES" sz="2000" dirty="0" err="1" smtClean="0"/>
              <a:t>Action</a:t>
            </a:r>
            <a:r>
              <a:rPr lang="es-ES" sz="2000" dirty="0" smtClean="0"/>
              <a:t> </a:t>
            </a:r>
            <a:r>
              <a:rPr lang="es-ES" sz="2000" dirty="0" err="1" smtClean="0"/>
              <a:t>Items</a:t>
            </a:r>
            <a:r>
              <a:rPr lang="es-ES" sz="2000" dirty="0" smtClean="0"/>
              <a:t>”</a:t>
            </a:r>
          </a:p>
          <a:p>
            <a:endParaRPr lang="es-ES" sz="20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setShowAsAction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smtClean="0"/>
              <a:t>SHOW_AS_ACTION_ALWAYS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smtClean="0"/>
              <a:t>SHOW_AS_ACTION_IF_ROOM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smtClean="0"/>
              <a:t>SHOW_AS_ACTION_NEVER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smtClean="0"/>
              <a:t>SHOW_AS_ACTION_WITHTEXT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23528" y="4653136"/>
            <a:ext cx="648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4 Usar el icono de la </a:t>
            </a:r>
            <a:r>
              <a:rPr lang="es-ES" sz="2000" dirty="0" err="1" smtClean="0"/>
              <a:t>Activity</a:t>
            </a:r>
            <a:endParaRPr lang="es-ES" sz="2000" dirty="0" smtClean="0"/>
          </a:p>
          <a:p>
            <a:endParaRPr lang="es-ES" sz="20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Android.R.id.home</a:t>
            </a:r>
            <a:endParaRPr lang="es-ES" sz="20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setDisplayHomeAsUpEnabled</a:t>
            </a:r>
            <a:r>
              <a:rPr lang="es-ES" sz="2000" dirty="0" smtClean="0"/>
              <a:t>(true)</a:t>
            </a:r>
          </a:p>
        </p:txBody>
      </p:sp>
      <p:pic>
        <p:nvPicPr>
          <p:cNvPr id="19" name="Imagen 18" descr="Captura de pantalla 2011-03-21 a las 19.1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564904"/>
            <a:ext cx="2740620" cy="424050"/>
          </a:xfrm>
          <a:prstGeom prst="rect">
            <a:avLst/>
          </a:prstGeom>
        </p:spPr>
      </p:pic>
      <p:pic>
        <p:nvPicPr>
          <p:cNvPr id="20" name="Imagen 19" descr="Captura de pantalla 2011-03-21 a las 19.13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81128"/>
            <a:ext cx="1270164" cy="12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5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827584" y="170080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dirty="0" smtClean="0">
                <a:solidFill>
                  <a:srgbClr val="000000"/>
                </a:solidFill>
              </a:rPr>
              <a:t>Contenido. Receiver</a:t>
            </a:r>
          </a:p>
        </p:txBody>
      </p:sp>
      <p:pic>
        <p:nvPicPr>
          <p:cNvPr id="13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52936"/>
            <a:ext cx="713818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Action</a:t>
            </a:r>
            <a:r>
              <a:rPr lang="es-ES" sz="2000" dirty="0" smtClean="0"/>
              <a:t> Bar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23528" y="2060848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4 </a:t>
            </a:r>
            <a:r>
              <a:rPr lang="es-ES" sz="2000" dirty="0" err="1" smtClean="0"/>
              <a:t>Action</a:t>
            </a:r>
            <a:r>
              <a:rPr lang="es-ES" sz="2000" dirty="0" smtClean="0"/>
              <a:t> </a:t>
            </a:r>
            <a:r>
              <a:rPr lang="es-ES" sz="2000" dirty="0" err="1" smtClean="0"/>
              <a:t>Views</a:t>
            </a:r>
            <a:endParaRPr lang="es-ES" sz="2000" dirty="0" smtClean="0"/>
          </a:p>
        </p:txBody>
      </p:sp>
      <p:pic>
        <p:nvPicPr>
          <p:cNvPr id="17" name="Imagen 16" descr="Captura de pantalla 2011-03-21 a las 19.35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88840"/>
            <a:ext cx="2789157" cy="369725"/>
          </a:xfrm>
          <a:prstGeom prst="rect">
            <a:avLst/>
          </a:prstGeom>
        </p:spPr>
      </p:pic>
      <p:pic>
        <p:nvPicPr>
          <p:cNvPr id="18" name="Imagen 17" descr="Captura de pantalla 2011-03-21 a las 19.36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52936"/>
            <a:ext cx="7340671" cy="1872208"/>
          </a:xfrm>
          <a:prstGeom prst="rect">
            <a:avLst/>
          </a:prstGeom>
        </p:spPr>
      </p:pic>
      <p:pic>
        <p:nvPicPr>
          <p:cNvPr id="21" name="Imagen 20" descr="Captura de pantalla 2011-03-21 a las 19.40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4797152"/>
            <a:ext cx="613414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Action</a:t>
            </a:r>
            <a:r>
              <a:rPr lang="es-ES" sz="2000" dirty="0" smtClean="0"/>
              <a:t> Bar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95536" y="2132856"/>
            <a:ext cx="6480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5</a:t>
            </a:r>
            <a:r>
              <a:rPr lang="es-ES" sz="2000" dirty="0" smtClean="0"/>
              <a:t> </a:t>
            </a:r>
            <a:r>
              <a:rPr lang="es-ES" sz="2000" dirty="0" err="1" smtClean="0"/>
              <a:t>Action</a:t>
            </a:r>
            <a:r>
              <a:rPr lang="es-ES" sz="2000" dirty="0" smtClean="0"/>
              <a:t> </a:t>
            </a:r>
            <a:r>
              <a:rPr lang="es-ES" sz="2000" dirty="0" err="1" smtClean="0"/>
              <a:t>Tabs</a:t>
            </a:r>
            <a:endParaRPr lang="es-ES" sz="2000" dirty="0" smtClean="0"/>
          </a:p>
          <a:p>
            <a:endParaRPr lang="es-ES" sz="2000" dirty="0" smtClean="0"/>
          </a:p>
          <a:p>
            <a:r>
              <a:rPr lang="es-ES" sz="2000" dirty="0" smtClean="0"/>
              <a:t>1 </a:t>
            </a:r>
            <a:r>
              <a:rPr lang="es-ES" sz="2000" dirty="0" err="1" smtClean="0"/>
              <a:t>ActionBar.TabListener</a:t>
            </a:r>
            <a:endParaRPr lang="es-ES" sz="2000" dirty="0" smtClean="0"/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onTabSelected</a:t>
            </a:r>
            <a:r>
              <a:rPr lang="es-ES" sz="2000" dirty="0" smtClean="0"/>
              <a:t> 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onTabUnselected</a:t>
            </a:r>
            <a:r>
              <a:rPr lang="es-ES" sz="2000" dirty="0" smtClean="0"/>
              <a:t> 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onTabReselected</a:t>
            </a:r>
            <a:endParaRPr lang="es-ES" sz="2000" dirty="0" smtClean="0"/>
          </a:p>
          <a:p>
            <a:r>
              <a:rPr lang="es-ES" sz="2000" dirty="0" smtClean="0"/>
              <a:t>2 </a:t>
            </a:r>
            <a:r>
              <a:rPr lang="es-ES" sz="2000" dirty="0" err="1" smtClean="0"/>
              <a:t>setNavigationMode</a:t>
            </a:r>
            <a:r>
              <a:rPr lang="es-ES" sz="2000" dirty="0" smtClean="0"/>
              <a:t>(NAVIGATION_MODE_TABS)</a:t>
            </a:r>
          </a:p>
          <a:p>
            <a:r>
              <a:rPr lang="es-ES" sz="2000" dirty="0" smtClean="0"/>
              <a:t>3 </a:t>
            </a:r>
            <a:r>
              <a:rPr lang="es-ES" sz="2000" dirty="0" err="1" smtClean="0"/>
              <a:t>ActionBar.Tab</a:t>
            </a:r>
            <a:r>
              <a:rPr lang="es-ES" sz="2000" dirty="0" smtClean="0"/>
              <a:t> -&gt; </a:t>
            </a:r>
            <a:r>
              <a:rPr lang="es-ES" sz="2000" dirty="0" err="1" smtClean="0"/>
              <a:t>newTab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setText</a:t>
            </a:r>
            <a:r>
              <a:rPr lang="es-ES" sz="2000" dirty="0" smtClean="0"/>
              <a:t>(), </a:t>
            </a:r>
            <a:r>
              <a:rPr lang="es-ES" sz="2000" dirty="0" err="1" smtClean="0"/>
              <a:t>setIcon</a:t>
            </a:r>
            <a:r>
              <a:rPr lang="es-ES" sz="2000" dirty="0" smtClean="0"/>
              <a:t>()</a:t>
            </a:r>
          </a:p>
          <a:p>
            <a:pPr marL="800100" lvl="1" indent="-342900">
              <a:buFont typeface="Wingdings" charset="2"/>
              <a:buChar char="²"/>
            </a:pPr>
            <a:r>
              <a:rPr lang="es-ES" sz="2000" dirty="0" err="1" smtClean="0"/>
              <a:t>setTabListener</a:t>
            </a:r>
            <a:r>
              <a:rPr lang="es-ES" sz="2000" dirty="0" smtClean="0"/>
              <a:t>()</a:t>
            </a:r>
          </a:p>
          <a:p>
            <a:r>
              <a:rPr lang="es-ES" sz="2000" dirty="0" smtClean="0"/>
              <a:t>4 </a:t>
            </a:r>
            <a:r>
              <a:rPr lang="es-ES" sz="2000" dirty="0" err="1" smtClean="0"/>
              <a:t>addTab</a:t>
            </a:r>
            <a:r>
              <a:rPr lang="es-ES" sz="2000" dirty="0" smtClean="0"/>
              <a:t>()</a:t>
            </a:r>
          </a:p>
          <a:p>
            <a:endParaRPr lang="es-ES" sz="2000" dirty="0" smtClean="0"/>
          </a:p>
        </p:txBody>
      </p:sp>
      <p:pic>
        <p:nvPicPr>
          <p:cNvPr id="16" name="Imagen 15" descr="Captura de pantalla 2011-03-21 a las 19.5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060848"/>
            <a:ext cx="480791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251520" y="1484784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Action</a:t>
            </a:r>
            <a:r>
              <a:rPr lang="es-ES" sz="2000" dirty="0" smtClean="0"/>
              <a:t> Bar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6 Lista de Selección</a:t>
            </a:r>
          </a:p>
        </p:txBody>
      </p:sp>
      <p:pic>
        <p:nvPicPr>
          <p:cNvPr id="12" name="Imagen 11" descr="Captura de pantalla 2011-03-21 a las 19.57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6952"/>
            <a:ext cx="8032892" cy="864096"/>
          </a:xfrm>
          <a:prstGeom prst="rect">
            <a:avLst/>
          </a:prstGeom>
        </p:spPr>
      </p:pic>
      <p:pic>
        <p:nvPicPr>
          <p:cNvPr id="13" name="Imagen 12" descr="Captura de pantalla 2011-03-21 a las 19.57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" y="5157192"/>
            <a:ext cx="9135929" cy="559042"/>
          </a:xfrm>
          <a:prstGeom prst="rect">
            <a:avLst/>
          </a:prstGeom>
        </p:spPr>
      </p:pic>
      <p:pic>
        <p:nvPicPr>
          <p:cNvPr id="17" name="Imagen 16" descr="Captura de pantalla 2011-03-21 a las 19.57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5" y="4221088"/>
            <a:ext cx="8964488" cy="5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Contenido de android-support-v4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115616" y="2996952"/>
            <a:ext cx="72728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Fragment</a:t>
            </a:r>
            <a:r>
              <a:rPr lang="es-ES" dirty="0" smtClean="0"/>
              <a:t> API</a:t>
            </a:r>
          </a:p>
          <a:p>
            <a:pPr marL="742950" lvl="1" indent="-285750">
              <a:buFont typeface="Arial"/>
              <a:buChar char="•"/>
            </a:pP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Loader</a:t>
            </a:r>
            <a:r>
              <a:rPr lang="es-ES" dirty="0" smtClean="0"/>
              <a:t> API</a:t>
            </a:r>
            <a:endParaRPr lang="es-ES" dirty="0"/>
          </a:p>
          <a:p>
            <a:pPr marL="742950" lvl="1" indent="-285750">
              <a:buFont typeface="Arial"/>
              <a:buChar char="•"/>
            </a:pP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CursorAdapter</a:t>
            </a:r>
            <a:endParaRPr lang="es-ES" dirty="0" smtClean="0"/>
          </a:p>
          <a:p>
            <a:pPr marL="742950" lvl="1" indent="-285750">
              <a:buFont typeface="Arial"/>
              <a:buChar char="•"/>
            </a:pP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ResourceCursorAdapter</a:t>
            </a:r>
            <a:endParaRPr lang="es-ES" dirty="0" smtClean="0"/>
          </a:p>
          <a:p>
            <a:pPr marL="742950" lvl="1" indent="-285750">
              <a:buFont typeface="Arial"/>
              <a:buChar char="•"/>
            </a:pPr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SimpleCursorAdapter</a:t>
            </a:r>
            <a:endParaRPr lang="es-ES" dirty="0" smtClean="0"/>
          </a:p>
          <a:p>
            <a:pPr marL="742950" lvl="1" indent="-285750">
              <a:buFont typeface="Arial"/>
              <a:buChar char="•"/>
            </a:pP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MenuCompat</a:t>
            </a:r>
            <a:r>
              <a:rPr lang="es-ES" dirty="0" smtClean="0"/>
              <a:t> (</a:t>
            </a:r>
            <a:r>
              <a:rPr lang="es-ES" dirty="0" err="1" smtClean="0"/>
              <a:t>Action</a:t>
            </a:r>
            <a:r>
              <a:rPr lang="es-ES" dirty="0" smtClean="0"/>
              <a:t> Bar interfaces)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910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Configurar android-support-v4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pic>
        <p:nvPicPr>
          <p:cNvPr id="12" name="Imagen 11" descr="Captura de pantalla 2011-03-24 a las 19.0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29000"/>
            <a:ext cx="6578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8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Configurar android-support-v4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pic>
        <p:nvPicPr>
          <p:cNvPr id="13" name="Imagen 12" descr="Captura de pantalla 2011-03-24 a las 19.01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96951"/>
            <a:ext cx="3672408" cy="35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Configurar android-support-v4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pic>
        <p:nvPicPr>
          <p:cNvPr id="12" name="Imagen 11" descr="Captura de pantalla 2011-03-24 a las 19.01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40968"/>
            <a:ext cx="8285894" cy="22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0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Configurar android-support-v4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68671"/>
            <a:ext cx="6578600" cy="17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528" y="2132856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Configurar android-support-v4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4707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 smtClean="0"/>
              <a:t>Android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Compability</a:t>
            </a:r>
            <a:r>
              <a:rPr lang="es-ES" sz="2400" b="1" i="1" dirty="0" smtClean="0"/>
              <a:t> </a:t>
            </a:r>
            <a:r>
              <a:rPr lang="es-ES" sz="2400" b="1" i="1" dirty="0" err="1" smtClean="0"/>
              <a:t>Package</a:t>
            </a:r>
            <a:r>
              <a:rPr lang="es-ES" sz="2400" b="1" i="1" dirty="0" smtClean="0"/>
              <a:t>.</a:t>
            </a:r>
          </a:p>
          <a:p>
            <a:endParaRPr lang="es-ES" dirty="0"/>
          </a:p>
        </p:txBody>
      </p:sp>
      <p:pic>
        <p:nvPicPr>
          <p:cNvPr id="3" name="Imagen 2" descr="Captura de pantalla 2013-06-04 a la(s) 17.22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57" y="3140968"/>
            <a:ext cx="9144000" cy="27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0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4644008" y="188640"/>
            <a:ext cx="431966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Conceptos Básicos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3</a:t>
            </a:r>
            <a:endParaRPr lang="es-ES" sz="1000" dirty="0"/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 bwMode="auto">
          <a:xfrm>
            <a:off x="251520" y="764704"/>
            <a:ext cx="2376264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s-ES" sz="3200" dirty="0" err="1" smtClean="0">
                <a:solidFill>
                  <a:srgbClr val="000000"/>
                </a:solidFill>
              </a:rPr>
              <a:t>Fragments</a:t>
            </a:r>
            <a:endParaRPr lang="es-ES" sz="3200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3528" y="184482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51520" y="1412776"/>
            <a:ext cx="30481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Patrón </a:t>
            </a:r>
            <a:r>
              <a:rPr lang="es-ES" sz="2400" b="1" i="1" dirty="0" err="1" smtClean="0"/>
              <a:t>Multi</a:t>
            </a:r>
            <a:r>
              <a:rPr lang="es-ES" sz="2400" b="1" i="1" dirty="0" smtClean="0"/>
              <a:t>-Panel.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51520" y="2060848"/>
            <a:ext cx="8640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Android</a:t>
            </a:r>
            <a:r>
              <a:rPr lang="es-ES_tradnl" dirty="0"/>
              <a:t> se utiliza en cientos de dispositivos con diferentes tamaños de pantalla, desde pequeños teléfonos hasta enormes televisores.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 importante </a:t>
            </a:r>
            <a:r>
              <a:rPr lang="es-ES_tradnl" dirty="0"/>
              <a:t>que </a:t>
            </a:r>
            <a:r>
              <a:rPr lang="es-ES_tradnl" dirty="0" smtClean="0"/>
              <a:t>las aplicaciones sean compatibles </a:t>
            </a:r>
            <a:r>
              <a:rPr lang="es-ES_tradnl" dirty="0"/>
              <a:t>con todos los tamaños de pantalla y </a:t>
            </a:r>
            <a:r>
              <a:rPr lang="es-ES_tradnl" dirty="0" smtClean="0"/>
              <a:t>estén </a:t>
            </a:r>
            <a:r>
              <a:rPr lang="es-ES_tradnl" dirty="0"/>
              <a:t>disponible para el mayor número de usuarios posible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323528" y="3861048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</a:t>
            </a:r>
            <a:r>
              <a:rPr lang="es-ES_tradnl" dirty="0"/>
              <a:t>satisfacer completamente a </a:t>
            </a:r>
            <a:r>
              <a:rPr lang="es-ES_tradnl" dirty="0" smtClean="0"/>
              <a:t>los usuarios </a:t>
            </a:r>
            <a:r>
              <a:rPr lang="es-ES_tradnl" dirty="0"/>
              <a:t>e impresionarlos, </a:t>
            </a:r>
            <a:r>
              <a:rPr lang="es-ES_tradnl" dirty="0" smtClean="0"/>
              <a:t>la </a:t>
            </a:r>
            <a:r>
              <a:rPr lang="es-ES_tradnl" dirty="0"/>
              <a:t>aplicación debe ir más allá de simplemente admitir varias pantallas: debe optimizar la experiencia de usuario para cada configuración de pantalla.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05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5388</TotalTime>
  <Words>3707</Words>
  <Application>Microsoft Macintosh PowerPoint</Application>
  <PresentationFormat>Presentación en pantalla (4:3)</PresentationFormat>
  <Paragraphs>898</Paragraphs>
  <Slides>123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123</vt:i4>
      </vt:variant>
    </vt:vector>
  </HeadingPairs>
  <TitlesOfParts>
    <vt:vector size="124" baseType="lpstr">
      <vt:lpstr>Diseño predeterminado</vt:lpstr>
      <vt:lpstr>Presentación de PowerPoint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  <vt:lpstr>Conceptos Básicos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186</cp:revision>
  <dcterms:created xsi:type="dcterms:W3CDTF">2006-09-07T08:52:47Z</dcterms:created>
  <dcterms:modified xsi:type="dcterms:W3CDTF">2013-06-20T09:34:36Z</dcterms:modified>
</cp:coreProperties>
</file>